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0D0B"/>
        </a:solidFill>
      </p:bgPr>
    </p:bg>
    <p:spTree>
      <p:nvGrpSpPr>
        <p:cNvPr id="1" name=""/>
        <p:cNvGrpSpPr/>
        <p:nvPr/>
      </p:nvGrpSpPr>
      <p:grpSpPr>
        <a:xfrm>
          <a:off x="0" y="0"/>
          <a:ext cx="0" cy="0"/>
          <a:chOff x="0" y="0"/>
          <a:chExt cx="0" cy="0"/>
        </a:xfrm>
      </p:grpSpPr>
      <p:sp>
        <p:nvSpPr>
          <p:cNvPr id="2" name="Shape 0"/>
          <p:cNvSpPr/>
          <p:nvPr/>
        </p:nvSpPr>
        <p:spPr>
          <a:xfrm>
            <a:off x="457200" y="365760"/>
            <a:ext cx="36576" cy="36576"/>
          </a:xfrm>
          <a:prstGeom prst="ellipse">
            <a:avLst/>
          </a:prstGeom>
          <a:solidFill>
            <a:srgbClr val="3A8A82">
              <a:alpha val="40000"/>
            </a:srgbClr>
          </a:solidFill>
          <a:ln w="12700">
            <a:solidFill>
              <a:srgbClr val="3A8A82">
                <a:alpha val="40000"/>
              </a:srgbClr>
            </a:solidFill>
            <a:prstDash val="solid"/>
          </a:ln>
        </p:spPr>
      </p:sp>
      <p:sp>
        <p:nvSpPr>
          <p:cNvPr id="3" name="Shape 1"/>
          <p:cNvSpPr/>
          <p:nvPr/>
        </p:nvSpPr>
        <p:spPr>
          <a:xfrm>
            <a:off x="457200" y="1554480"/>
            <a:ext cx="36576" cy="36576"/>
          </a:xfrm>
          <a:prstGeom prst="ellipse">
            <a:avLst/>
          </a:prstGeom>
          <a:solidFill>
            <a:srgbClr val="3A8A82">
              <a:alpha val="40000"/>
            </a:srgbClr>
          </a:solidFill>
          <a:ln w="12700">
            <a:solidFill>
              <a:srgbClr val="3A8A82">
                <a:alpha val="40000"/>
              </a:srgbClr>
            </a:solidFill>
            <a:prstDash val="solid"/>
          </a:ln>
        </p:spPr>
      </p:sp>
      <p:sp>
        <p:nvSpPr>
          <p:cNvPr id="4" name="Shape 2"/>
          <p:cNvSpPr/>
          <p:nvPr/>
        </p:nvSpPr>
        <p:spPr>
          <a:xfrm>
            <a:off x="457200" y="2743200"/>
            <a:ext cx="36576" cy="36576"/>
          </a:xfrm>
          <a:prstGeom prst="ellipse">
            <a:avLst/>
          </a:prstGeom>
          <a:solidFill>
            <a:srgbClr val="3A8A82">
              <a:alpha val="40000"/>
            </a:srgbClr>
          </a:solidFill>
          <a:ln w="12700">
            <a:solidFill>
              <a:srgbClr val="3A8A82">
                <a:alpha val="40000"/>
              </a:srgbClr>
            </a:solidFill>
            <a:prstDash val="solid"/>
          </a:ln>
        </p:spPr>
      </p:sp>
      <p:sp>
        <p:nvSpPr>
          <p:cNvPr id="5" name="Shape 3"/>
          <p:cNvSpPr/>
          <p:nvPr/>
        </p:nvSpPr>
        <p:spPr>
          <a:xfrm>
            <a:off x="457200" y="3931920"/>
            <a:ext cx="36576" cy="36576"/>
          </a:xfrm>
          <a:prstGeom prst="ellipse">
            <a:avLst/>
          </a:prstGeom>
          <a:solidFill>
            <a:srgbClr val="3A8A82">
              <a:alpha val="40000"/>
            </a:srgbClr>
          </a:solidFill>
          <a:ln w="12700">
            <a:solidFill>
              <a:srgbClr val="3A8A82">
                <a:alpha val="40000"/>
              </a:srgbClr>
            </a:solidFill>
            <a:prstDash val="solid"/>
          </a:ln>
        </p:spPr>
      </p:sp>
      <p:sp>
        <p:nvSpPr>
          <p:cNvPr id="6" name="Shape 4"/>
          <p:cNvSpPr/>
          <p:nvPr/>
        </p:nvSpPr>
        <p:spPr>
          <a:xfrm>
            <a:off x="1828800" y="365760"/>
            <a:ext cx="36576" cy="36576"/>
          </a:xfrm>
          <a:prstGeom prst="ellipse">
            <a:avLst/>
          </a:prstGeom>
          <a:solidFill>
            <a:srgbClr val="3A8A82">
              <a:alpha val="40000"/>
            </a:srgbClr>
          </a:solidFill>
          <a:ln w="12700">
            <a:solidFill>
              <a:srgbClr val="3A8A82">
                <a:alpha val="40000"/>
              </a:srgbClr>
            </a:solidFill>
            <a:prstDash val="solid"/>
          </a:ln>
        </p:spPr>
      </p:sp>
      <p:sp>
        <p:nvSpPr>
          <p:cNvPr id="7" name="Shape 5"/>
          <p:cNvSpPr/>
          <p:nvPr/>
        </p:nvSpPr>
        <p:spPr>
          <a:xfrm>
            <a:off x="1828800" y="1554480"/>
            <a:ext cx="36576" cy="36576"/>
          </a:xfrm>
          <a:prstGeom prst="ellipse">
            <a:avLst/>
          </a:prstGeom>
          <a:solidFill>
            <a:srgbClr val="3A8A82">
              <a:alpha val="40000"/>
            </a:srgbClr>
          </a:solidFill>
          <a:ln w="12700">
            <a:solidFill>
              <a:srgbClr val="3A8A82">
                <a:alpha val="40000"/>
              </a:srgbClr>
            </a:solidFill>
            <a:prstDash val="solid"/>
          </a:ln>
        </p:spPr>
      </p:sp>
      <p:sp>
        <p:nvSpPr>
          <p:cNvPr id="8" name="Shape 6"/>
          <p:cNvSpPr/>
          <p:nvPr/>
        </p:nvSpPr>
        <p:spPr>
          <a:xfrm>
            <a:off x="1828800" y="2743200"/>
            <a:ext cx="36576" cy="36576"/>
          </a:xfrm>
          <a:prstGeom prst="ellipse">
            <a:avLst/>
          </a:prstGeom>
          <a:solidFill>
            <a:srgbClr val="3A8A82">
              <a:alpha val="40000"/>
            </a:srgbClr>
          </a:solidFill>
          <a:ln w="12700">
            <a:solidFill>
              <a:srgbClr val="3A8A82">
                <a:alpha val="40000"/>
              </a:srgbClr>
            </a:solidFill>
            <a:prstDash val="solid"/>
          </a:ln>
        </p:spPr>
      </p:sp>
      <p:sp>
        <p:nvSpPr>
          <p:cNvPr id="9" name="Shape 7"/>
          <p:cNvSpPr/>
          <p:nvPr/>
        </p:nvSpPr>
        <p:spPr>
          <a:xfrm>
            <a:off x="1828800" y="3931920"/>
            <a:ext cx="36576" cy="36576"/>
          </a:xfrm>
          <a:prstGeom prst="ellipse">
            <a:avLst/>
          </a:prstGeom>
          <a:solidFill>
            <a:srgbClr val="3A8A82">
              <a:alpha val="40000"/>
            </a:srgbClr>
          </a:solidFill>
          <a:ln w="12700">
            <a:solidFill>
              <a:srgbClr val="3A8A82">
                <a:alpha val="40000"/>
              </a:srgbClr>
            </a:solidFill>
            <a:prstDash val="solid"/>
          </a:ln>
        </p:spPr>
      </p:sp>
      <p:sp>
        <p:nvSpPr>
          <p:cNvPr id="10" name="Shape 8"/>
          <p:cNvSpPr/>
          <p:nvPr/>
        </p:nvSpPr>
        <p:spPr>
          <a:xfrm>
            <a:off x="3200400" y="365760"/>
            <a:ext cx="36576" cy="36576"/>
          </a:xfrm>
          <a:prstGeom prst="ellipse">
            <a:avLst/>
          </a:prstGeom>
          <a:solidFill>
            <a:srgbClr val="3A8A82">
              <a:alpha val="40000"/>
            </a:srgbClr>
          </a:solidFill>
          <a:ln w="12700">
            <a:solidFill>
              <a:srgbClr val="3A8A82">
                <a:alpha val="40000"/>
              </a:srgbClr>
            </a:solidFill>
            <a:prstDash val="solid"/>
          </a:ln>
        </p:spPr>
      </p:sp>
      <p:sp>
        <p:nvSpPr>
          <p:cNvPr id="11" name="Shape 9"/>
          <p:cNvSpPr/>
          <p:nvPr/>
        </p:nvSpPr>
        <p:spPr>
          <a:xfrm>
            <a:off x="3200400" y="1554480"/>
            <a:ext cx="36576" cy="36576"/>
          </a:xfrm>
          <a:prstGeom prst="ellipse">
            <a:avLst/>
          </a:prstGeom>
          <a:solidFill>
            <a:srgbClr val="3A8A82">
              <a:alpha val="40000"/>
            </a:srgbClr>
          </a:solidFill>
          <a:ln w="12700">
            <a:solidFill>
              <a:srgbClr val="3A8A82">
                <a:alpha val="40000"/>
              </a:srgbClr>
            </a:solidFill>
            <a:prstDash val="solid"/>
          </a:ln>
        </p:spPr>
      </p:sp>
      <p:sp>
        <p:nvSpPr>
          <p:cNvPr id="12" name="Shape 10"/>
          <p:cNvSpPr/>
          <p:nvPr/>
        </p:nvSpPr>
        <p:spPr>
          <a:xfrm>
            <a:off x="3200400" y="2743200"/>
            <a:ext cx="36576" cy="36576"/>
          </a:xfrm>
          <a:prstGeom prst="ellipse">
            <a:avLst/>
          </a:prstGeom>
          <a:solidFill>
            <a:srgbClr val="3A8A82">
              <a:alpha val="40000"/>
            </a:srgbClr>
          </a:solidFill>
          <a:ln w="12700">
            <a:solidFill>
              <a:srgbClr val="3A8A82">
                <a:alpha val="40000"/>
              </a:srgbClr>
            </a:solidFill>
            <a:prstDash val="solid"/>
          </a:ln>
        </p:spPr>
      </p:sp>
      <p:sp>
        <p:nvSpPr>
          <p:cNvPr id="13" name="Shape 11"/>
          <p:cNvSpPr/>
          <p:nvPr/>
        </p:nvSpPr>
        <p:spPr>
          <a:xfrm>
            <a:off x="3200400" y="3931920"/>
            <a:ext cx="36576" cy="36576"/>
          </a:xfrm>
          <a:prstGeom prst="ellipse">
            <a:avLst/>
          </a:prstGeom>
          <a:solidFill>
            <a:srgbClr val="3A8A82">
              <a:alpha val="40000"/>
            </a:srgbClr>
          </a:solidFill>
          <a:ln w="12700">
            <a:solidFill>
              <a:srgbClr val="3A8A82">
                <a:alpha val="40000"/>
              </a:srgbClr>
            </a:solidFill>
            <a:prstDash val="solid"/>
          </a:ln>
        </p:spPr>
      </p:sp>
      <p:sp>
        <p:nvSpPr>
          <p:cNvPr id="14" name="Shape 12"/>
          <p:cNvSpPr/>
          <p:nvPr/>
        </p:nvSpPr>
        <p:spPr>
          <a:xfrm>
            <a:off x="4572000" y="365760"/>
            <a:ext cx="36576" cy="36576"/>
          </a:xfrm>
          <a:prstGeom prst="ellipse">
            <a:avLst/>
          </a:prstGeom>
          <a:solidFill>
            <a:srgbClr val="3A8A82">
              <a:alpha val="40000"/>
            </a:srgbClr>
          </a:solidFill>
          <a:ln w="12700">
            <a:solidFill>
              <a:srgbClr val="3A8A82">
                <a:alpha val="40000"/>
              </a:srgbClr>
            </a:solidFill>
            <a:prstDash val="solid"/>
          </a:ln>
        </p:spPr>
      </p:sp>
      <p:sp>
        <p:nvSpPr>
          <p:cNvPr id="15" name="Shape 13"/>
          <p:cNvSpPr/>
          <p:nvPr/>
        </p:nvSpPr>
        <p:spPr>
          <a:xfrm>
            <a:off x="4572000" y="1554480"/>
            <a:ext cx="36576" cy="36576"/>
          </a:xfrm>
          <a:prstGeom prst="ellipse">
            <a:avLst/>
          </a:prstGeom>
          <a:solidFill>
            <a:srgbClr val="3A8A82">
              <a:alpha val="40000"/>
            </a:srgbClr>
          </a:solidFill>
          <a:ln w="12700">
            <a:solidFill>
              <a:srgbClr val="3A8A82">
                <a:alpha val="40000"/>
              </a:srgbClr>
            </a:solidFill>
            <a:prstDash val="solid"/>
          </a:ln>
        </p:spPr>
      </p:sp>
      <p:sp>
        <p:nvSpPr>
          <p:cNvPr id="16" name="Shape 14"/>
          <p:cNvSpPr/>
          <p:nvPr/>
        </p:nvSpPr>
        <p:spPr>
          <a:xfrm>
            <a:off x="4572000" y="2743200"/>
            <a:ext cx="36576" cy="36576"/>
          </a:xfrm>
          <a:prstGeom prst="ellipse">
            <a:avLst/>
          </a:prstGeom>
          <a:solidFill>
            <a:srgbClr val="3A8A82">
              <a:alpha val="40000"/>
            </a:srgbClr>
          </a:solidFill>
          <a:ln w="12700">
            <a:solidFill>
              <a:srgbClr val="3A8A82">
                <a:alpha val="40000"/>
              </a:srgbClr>
            </a:solidFill>
            <a:prstDash val="solid"/>
          </a:ln>
        </p:spPr>
      </p:sp>
      <p:sp>
        <p:nvSpPr>
          <p:cNvPr id="17" name="Shape 15"/>
          <p:cNvSpPr/>
          <p:nvPr/>
        </p:nvSpPr>
        <p:spPr>
          <a:xfrm>
            <a:off x="4572000" y="3931920"/>
            <a:ext cx="36576" cy="36576"/>
          </a:xfrm>
          <a:prstGeom prst="ellipse">
            <a:avLst/>
          </a:prstGeom>
          <a:solidFill>
            <a:srgbClr val="3A8A82">
              <a:alpha val="40000"/>
            </a:srgbClr>
          </a:solidFill>
          <a:ln w="12700">
            <a:solidFill>
              <a:srgbClr val="3A8A82">
                <a:alpha val="40000"/>
              </a:srgbClr>
            </a:solidFill>
            <a:prstDash val="solid"/>
          </a:ln>
        </p:spPr>
      </p:sp>
      <p:sp>
        <p:nvSpPr>
          <p:cNvPr id="18" name="Shape 16"/>
          <p:cNvSpPr/>
          <p:nvPr/>
        </p:nvSpPr>
        <p:spPr>
          <a:xfrm>
            <a:off x="5943600" y="365760"/>
            <a:ext cx="36576" cy="36576"/>
          </a:xfrm>
          <a:prstGeom prst="ellipse">
            <a:avLst/>
          </a:prstGeom>
          <a:solidFill>
            <a:srgbClr val="3A8A82">
              <a:alpha val="40000"/>
            </a:srgbClr>
          </a:solidFill>
          <a:ln w="12700">
            <a:solidFill>
              <a:srgbClr val="3A8A82">
                <a:alpha val="40000"/>
              </a:srgbClr>
            </a:solidFill>
            <a:prstDash val="solid"/>
          </a:ln>
        </p:spPr>
      </p:sp>
      <p:sp>
        <p:nvSpPr>
          <p:cNvPr id="19" name="Shape 17"/>
          <p:cNvSpPr/>
          <p:nvPr/>
        </p:nvSpPr>
        <p:spPr>
          <a:xfrm>
            <a:off x="5943600" y="1554480"/>
            <a:ext cx="36576" cy="36576"/>
          </a:xfrm>
          <a:prstGeom prst="ellipse">
            <a:avLst/>
          </a:prstGeom>
          <a:solidFill>
            <a:srgbClr val="3A8A82">
              <a:alpha val="40000"/>
            </a:srgbClr>
          </a:solidFill>
          <a:ln w="12700">
            <a:solidFill>
              <a:srgbClr val="3A8A82">
                <a:alpha val="40000"/>
              </a:srgbClr>
            </a:solidFill>
            <a:prstDash val="solid"/>
          </a:ln>
        </p:spPr>
      </p:sp>
      <p:sp>
        <p:nvSpPr>
          <p:cNvPr id="20" name="Shape 18"/>
          <p:cNvSpPr/>
          <p:nvPr/>
        </p:nvSpPr>
        <p:spPr>
          <a:xfrm>
            <a:off x="5943600" y="2743200"/>
            <a:ext cx="36576" cy="36576"/>
          </a:xfrm>
          <a:prstGeom prst="ellipse">
            <a:avLst/>
          </a:prstGeom>
          <a:solidFill>
            <a:srgbClr val="3A8A82">
              <a:alpha val="40000"/>
            </a:srgbClr>
          </a:solidFill>
          <a:ln w="12700">
            <a:solidFill>
              <a:srgbClr val="3A8A82">
                <a:alpha val="40000"/>
              </a:srgbClr>
            </a:solidFill>
            <a:prstDash val="solid"/>
          </a:ln>
        </p:spPr>
      </p:sp>
      <p:sp>
        <p:nvSpPr>
          <p:cNvPr id="21" name="Shape 19"/>
          <p:cNvSpPr/>
          <p:nvPr/>
        </p:nvSpPr>
        <p:spPr>
          <a:xfrm>
            <a:off x="5943600" y="3931920"/>
            <a:ext cx="36576" cy="36576"/>
          </a:xfrm>
          <a:prstGeom prst="ellipse">
            <a:avLst/>
          </a:prstGeom>
          <a:solidFill>
            <a:srgbClr val="3A8A82">
              <a:alpha val="40000"/>
            </a:srgbClr>
          </a:solidFill>
          <a:ln w="12700">
            <a:solidFill>
              <a:srgbClr val="3A8A82">
                <a:alpha val="40000"/>
              </a:srgbClr>
            </a:solidFill>
            <a:prstDash val="solid"/>
          </a:ln>
        </p:spPr>
      </p:sp>
      <p:sp>
        <p:nvSpPr>
          <p:cNvPr id="22" name="Shape 20"/>
          <p:cNvSpPr/>
          <p:nvPr/>
        </p:nvSpPr>
        <p:spPr>
          <a:xfrm>
            <a:off x="7315200" y="365760"/>
            <a:ext cx="36576" cy="36576"/>
          </a:xfrm>
          <a:prstGeom prst="ellipse">
            <a:avLst/>
          </a:prstGeom>
          <a:solidFill>
            <a:srgbClr val="3A8A82">
              <a:alpha val="40000"/>
            </a:srgbClr>
          </a:solidFill>
          <a:ln w="12700">
            <a:solidFill>
              <a:srgbClr val="3A8A82">
                <a:alpha val="40000"/>
              </a:srgbClr>
            </a:solidFill>
            <a:prstDash val="solid"/>
          </a:ln>
        </p:spPr>
      </p:sp>
      <p:sp>
        <p:nvSpPr>
          <p:cNvPr id="23" name="Shape 21"/>
          <p:cNvSpPr/>
          <p:nvPr/>
        </p:nvSpPr>
        <p:spPr>
          <a:xfrm>
            <a:off x="7315200" y="1554480"/>
            <a:ext cx="36576" cy="36576"/>
          </a:xfrm>
          <a:prstGeom prst="ellipse">
            <a:avLst/>
          </a:prstGeom>
          <a:solidFill>
            <a:srgbClr val="3A8A82">
              <a:alpha val="40000"/>
            </a:srgbClr>
          </a:solidFill>
          <a:ln w="12700">
            <a:solidFill>
              <a:srgbClr val="3A8A82">
                <a:alpha val="40000"/>
              </a:srgbClr>
            </a:solidFill>
            <a:prstDash val="solid"/>
          </a:ln>
        </p:spPr>
      </p:sp>
      <p:sp>
        <p:nvSpPr>
          <p:cNvPr id="24" name="Shape 22"/>
          <p:cNvSpPr/>
          <p:nvPr/>
        </p:nvSpPr>
        <p:spPr>
          <a:xfrm>
            <a:off x="7315200" y="2743200"/>
            <a:ext cx="36576" cy="36576"/>
          </a:xfrm>
          <a:prstGeom prst="ellipse">
            <a:avLst/>
          </a:prstGeom>
          <a:solidFill>
            <a:srgbClr val="3A8A82">
              <a:alpha val="40000"/>
            </a:srgbClr>
          </a:solidFill>
          <a:ln w="12700">
            <a:solidFill>
              <a:srgbClr val="3A8A82">
                <a:alpha val="40000"/>
              </a:srgbClr>
            </a:solidFill>
            <a:prstDash val="solid"/>
          </a:ln>
        </p:spPr>
      </p:sp>
      <p:sp>
        <p:nvSpPr>
          <p:cNvPr id="25" name="Shape 23"/>
          <p:cNvSpPr/>
          <p:nvPr/>
        </p:nvSpPr>
        <p:spPr>
          <a:xfrm>
            <a:off x="7315200" y="3931920"/>
            <a:ext cx="36576" cy="36576"/>
          </a:xfrm>
          <a:prstGeom prst="ellipse">
            <a:avLst/>
          </a:prstGeom>
          <a:solidFill>
            <a:srgbClr val="3A8A82">
              <a:alpha val="40000"/>
            </a:srgbClr>
          </a:solidFill>
          <a:ln w="12700">
            <a:solidFill>
              <a:srgbClr val="3A8A82">
                <a:alpha val="40000"/>
              </a:srgbClr>
            </a:solidFill>
            <a:prstDash val="solid"/>
          </a:ln>
        </p:spPr>
      </p:sp>
      <p:sp>
        <p:nvSpPr>
          <p:cNvPr id="26" name="Shape 24"/>
          <p:cNvSpPr/>
          <p:nvPr/>
        </p:nvSpPr>
        <p:spPr>
          <a:xfrm>
            <a:off x="0" y="1097280"/>
            <a:ext cx="54864" cy="2926080"/>
          </a:xfrm>
          <a:prstGeom prst="rect">
            <a:avLst/>
          </a:prstGeom>
          <a:solidFill>
            <a:srgbClr val="3A8A82"/>
          </a:solidFill>
          <a:ln/>
        </p:spPr>
      </p:sp>
      <p:sp>
        <p:nvSpPr>
          <p:cNvPr id="27" name="Text 25"/>
          <p:cNvSpPr/>
          <p:nvPr/>
        </p:nvSpPr>
        <p:spPr>
          <a:xfrm>
            <a:off x="502920" y="1051560"/>
            <a:ext cx="8229600" cy="182880"/>
          </a:xfrm>
          <a:prstGeom prst="rect">
            <a:avLst/>
          </a:prstGeom>
          <a:noFill/>
          <a:ln/>
        </p:spPr>
        <p:txBody>
          <a:bodyPr wrap="square" lIns="0" tIns="0" rIns="0" bIns="0" rtlCol="0" anchor="ctr"/>
          <a:lstStyle/>
          <a:p>
            <a:pPr indent="0" marL="0">
              <a:buNone/>
            </a:pPr>
            <a:r>
              <a:rPr lang="en-US" sz="700" b="1" spc="500" kern="0" dirty="0">
                <a:solidFill>
                  <a:srgbClr val="5DB5AC"/>
                </a:solidFill>
                <a:latin typeface="Trebuchet MS" pitchFamily="34" charset="0"/>
                <a:ea typeface="Trebuchet MS" pitchFamily="34" charset="-122"/>
                <a:cs typeface="Trebuchet MS" pitchFamily="34" charset="-120"/>
              </a:rPr>
              <a:t>SERVICE DESIGN OVERVIEW  ·  EOYDC  ·  EAST OAKLAND</a:t>
            </a:r>
            <a:endParaRPr lang="en-US" sz="700" dirty="0"/>
          </a:p>
        </p:txBody>
      </p:sp>
      <p:sp>
        <p:nvSpPr>
          <p:cNvPr id="28" name="Text 26"/>
          <p:cNvSpPr/>
          <p:nvPr/>
        </p:nvSpPr>
        <p:spPr>
          <a:xfrm>
            <a:off x="502920" y="1325880"/>
            <a:ext cx="8046720" cy="2194560"/>
          </a:xfrm>
          <a:prstGeom prst="rect">
            <a:avLst/>
          </a:prstGeom>
          <a:noFill/>
          <a:ln/>
        </p:spPr>
        <p:txBody>
          <a:bodyPr wrap="square" lIns="0" tIns="0" rIns="0" bIns="0" rtlCol="0" anchor="ctr"/>
          <a:lstStyle/>
          <a:p>
            <a:pPr indent="0" marL="0">
              <a:buNone/>
            </a:pPr>
            <a:r>
              <a:rPr lang="en-US" sz="8000" dirty="0">
                <a:solidFill>
                  <a:srgbClr val="F6F5F1"/>
                </a:solidFill>
                <a:latin typeface="Georgia" pitchFamily="34" charset="0"/>
                <a:ea typeface="Georgia" pitchFamily="34" charset="-122"/>
                <a:cs typeface="Georgia" pitchFamily="34" charset="-120"/>
              </a:rPr>
              <a:t>#closethegap</a:t>
            </a:r>
            <a:endParaRPr lang="en-US" sz="8000" dirty="0"/>
          </a:p>
        </p:txBody>
      </p:sp>
      <p:sp>
        <p:nvSpPr>
          <p:cNvPr id="29" name="Shape 27"/>
          <p:cNvSpPr/>
          <p:nvPr/>
        </p:nvSpPr>
        <p:spPr>
          <a:xfrm>
            <a:off x="502920" y="3703320"/>
            <a:ext cx="8046720" cy="0"/>
          </a:xfrm>
          <a:prstGeom prst="line">
            <a:avLst/>
          </a:prstGeom>
          <a:noFill/>
          <a:ln w="9525">
            <a:solidFill>
              <a:srgbClr val="3A3A36"/>
            </a:solidFill>
            <a:prstDash val="solid"/>
          </a:ln>
        </p:spPr>
      </p:sp>
      <p:sp>
        <p:nvSpPr>
          <p:cNvPr id="30" name="Text 28"/>
          <p:cNvSpPr/>
          <p:nvPr/>
        </p:nvSpPr>
        <p:spPr>
          <a:xfrm>
            <a:off x="502920" y="3794760"/>
            <a:ext cx="5486400" cy="274320"/>
          </a:xfrm>
          <a:prstGeom prst="rect">
            <a:avLst/>
          </a:prstGeom>
          <a:noFill/>
          <a:ln/>
        </p:spPr>
        <p:txBody>
          <a:bodyPr wrap="square" lIns="0" tIns="0" rIns="0" bIns="0" rtlCol="0" anchor="ctr"/>
          <a:lstStyle/>
          <a:p>
            <a:pPr indent="0" marL="0">
              <a:buNone/>
            </a:pPr>
            <a:r>
              <a:rPr lang="en-US" sz="700" b="1" spc="400" kern="0" dirty="0">
                <a:solidFill>
                  <a:srgbClr val="888680"/>
                </a:solidFill>
                <a:latin typeface="Trebuchet MS" pitchFamily="34" charset="0"/>
                <a:ea typeface="Trebuchet MS" pitchFamily="34" charset="-122"/>
                <a:cs typeface="Trebuchet MS" pitchFamily="34" charset="-120"/>
              </a:rPr>
              <a:t>SERVICE DESIGN</a:t>
            </a:r>
            <a:pPr indent="0" marL="0">
              <a:buNone/>
            </a:pPr>
            <a:r>
              <a:rPr lang="en-US" sz="900" dirty="0">
                <a:solidFill>
                  <a:srgbClr val="2E2E2A"/>
                </a:solidFill>
              </a:rPr>
              <a:t>   ·   </a:t>
            </a:r>
            <a:pPr indent="0" marL="0">
              <a:buNone/>
            </a:pPr>
            <a:r>
              <a:rPr lang="en-US" sz="700" b="1" spc="400" kern="0" dirty="0">
                <a:solidFill>
                  <a:srgbClr val="888680"/>
                </a:solidFill>
                <a:latin typeface="Trebuchet MS" pitchFamily="34" charset="0"/>
                <a:ea typeface="Trebuchet MS" pitchFamily="34" charset="-122"/>
                <a:cs typeface="Trebuchet MS" pitchFamily="34" charset="-120"/>
              </a:rPr>
              <a:t>P2P FUNDRAISING</a:t>
            </a:r>
            <a:pPr indent="0" marL="0">
              <a:buNone/>
            </a:pPr>
            <a:r>
              <a:rPr lang="en-US" sz="900" dirty="0">
                <a:solidFill>
                  <a:srgbClr val="2E2E2A"/>
                </a:solidFill>
              </a:rPr>
              <a:t>   ·   </a:t>
            </a:r>
            <a:pPr indent="0" marL="0">
              <a:buNone/>
            </a:pPr>
            <a:r>
              <a:rPr lang="en-US" sz="700" b="1" spc="400" kern="0" dirty="0">
                <a:solidFill>
                  <a:srgbClr val="888680"/>
                </a:solidFill>
                <a:latin typeface="Trebuchet MS" pitchFamily="34" charset="0"/>
                <a:ea typeface="Trebuchet MS" pitchFamily="34" charset="-122"/>
                <a:cs typeface="Trebuchet MS" pitchFamily="34" charset="-120"/>
              </a:rPr>
              <a:t>CAMPAIGN STRATEGY</a:t>
            </a:r>
            <a:endParaRPr lang="en-US" sz="700" dirty="0"/>
          </a:p>
        </p:txBody>
      </p:sp>
      <p:sp>
        <p:nvSpPr>
          <p:cNvPr id="31" name="Text 29"/>
          <p:cNvSpPr/>
          <p:nvPr/>
        </p:nvSpPr>
        <p:spPr>
          <a:xfrm>
            <a:off x="502920" y="4206240"/>
            <a:ext cx="4572000" cy="274320"/>
          </a:xfrm>
          <a:prstGeom prst="rect">
            <a:avLst/>
          </a:prstGeom>
          <a:noFill/>
          <a:ln/>
        </p:spPr>
        <p:txBody>
          <a:bodyPr wrap="square" lIns="0" tIns="0" rIns="0" bIns="0" rtlCol="0" anchor="ctr"/>
          <a:lstStyle/>
          <a:p>
            <a:pPr indent="0" marL="0">
              <a:buNone/>
            </a:pPr>
            <a:r>
              <a:rPr lang="en-US" sz="1300" i="1" dirty="0">
                <a:solidFill>
                  <a:srgbClr val="888680"/>
                </a:solidFill>
                <a:latin typeface="Georgia" pitchFamily="34" charset="0"/>
                <a:ea typeface="Georgia" pitchFamily="34" charset="-122"/>
                <a:cs typeface="Georgia" pitchFamily="34" charset="-120"/>
              </a:rPr>
              <a:t>By Cara A. Brown, MBA</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0D0B"/>
        </a:solidFill>
      </p:bgPr>
    </p:bg>
    <p:spTree>
      <p:nvGrpSpPr>
        <p:cNvPr id="1" name=""/>
        <p:cNvGrpSpPr/>
        <p:nvPr/>
      </p:nvGrpSpPr>
      <p:grpSpPr>
        <a:xfrm>
          <a:off x="0" y="0"/>
          <a:ext cx="0" cy="0"/>
          <a:chOff x="0" y="0"/>
          <a:chExt cx="0" cy="0"/>
        </a:xfrm>
      </p:grpSpPr>
      <p:sp>
        <p:nvSpPr>
          <p:cNvPr id="2" name="Text 0"/>
          <p:cNvSpPr/>
          <p:nvPr/>
        </p:nvSpPr>
        <p:spPr>
          <a:xfrm>
            <a:off x="457200" y="256032"/>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SERVICE DESIGN</a:t>
            </a:r>
            <a:endParaRPr lang="en-US" sz="700" dirty="0"/>
          </a:p>
        </p:txBody>
      </p:sp>
      <p:sp>
        <p:nvSpPr>
          <p:cNvPr id="3" name="Text 1"/>
          <p:cNvSpPr/>
          <p:nvPr/>
        </p:nvSpPr>
        <p:spPr>
          <a:xfrm>
            <a:off x="457200" y="411480"/>
            <a:ext cx="4572000" cy="1097280"/>
          </a:xfrm>
          <a:prstGeom prst="rect">
            <a:avLst/>
          </a:prstGeom>
          <a:noFill/>
          <a:ln/>
        </p:spPr>
        <p:txBody>
          <a:bodyPr wrap="square" lIns="0" tIns="0" rIns="0" bIns="0" rtlCol="0" anchor="ctr"/>
          <a:lstStyle/>
          <a:p>
            <a:pPr indent="0" marL="0">
              <a:buNone/>
            </a:pPr>
            <a:r>
              <a:rPr lang="en-US" sz="3800" dirty="0">
                <a:solidFill>
                  <a:srgbClr val="F6F5F1"/>
                </a:solidFill>
                <a:latin typeface="Georgia" pitchFamily="34" charset="0"/>
                <a:ea typeface="Georgia" pitchFamily="34" charset="-122"/>
                <a:cs typeface="Georgia" pitchFamily="34" charset="-120"/>
              </a:rPr>
              <a:t>Service</a:t>
            </a:r>
            <a:endParaRPr lang="en-US" sz="3800" dirty="0"/>
          </a:p>
        </p:txBody>
      </p:sp>
      <p:sp>
        <p:nvSpPr>
          <p:cNvPr id="4" name="Text 2"/>
          <p:cNvSpPr/>
          <p:nvPr/>
        </p:nvSpPr>
        <p:spPr>
          <a:xfrm>
            <a:off x="457200" y="1325880"/>
            <a:ext cx="8046720" cy="365760"/>
          </a:xfrm>
          <a:prstGeom prst="rect">
            <a:avLst/>
          </a:prstGeom>
          <a:noFill/>
          <a:ln/>
        </p:spPr>
        <p:txBody>
          <a:bodyPr wrap="square" lIns="0" tIns="0" rIns="0" bIns="0" rtlCol="0" anchor="ctr"/>
          <a:lstStyle/>
          <a:p>
            <a:pPr indent="0" marL="0">
              <a:buNone/>
            </a:pPr>
            <a:r>
              <a:rPr lang="en-US" sz="1200" i="1" dirty="0">
                <a:solidFill>
                  <a:srgbClr val="888680"/>
                </a:solidFill>
                <a:latin typeface="Georgia" pitchFamily="34" charset="0"/>
                <a:ea typeface="Georgia" pitchFamily="34" charset="-122"/>
                <a:cs typeface="Georgia" pitchFamily="34" charset="-120"/>
              </a:rPr>
              <a:t>#closethegap holiday giving campaign combines several fundraising strategies</a:t>
            </a:r>
            <a:endParaRPr lang="en-US" sz="1200" dirty="0"/>
          </a:p>
        </p:txBody>
      </p:sp>
      <p:sp>
        <p:nvSpPr>
          <p:cNvPr id="5" name="Shape 3"/>
          <p:cNvSpPr/>
          <p:nvPr/>
        </p:nvSpPr>
        <p:spPr>
          <a:xfrm>
            <a:off x="457200" y="1920240"/>
            <a:ext cx="2606040" cy="2926080"/>
          </a:xfrm>
          <a:prstGeom prst="rect">
            <a:avLst/>
          </a:prstGeom>
          <a:solidFill>
            <a:srgbClr val="1E1E1C"/>
          </a:solidFill>
          <a:ln w="6350">
            <a:solidFill>
              <a:srgbClr val="2E2E2A"/>
            </a:solidFill>
            <a:prstDash val="solid"/>
          </a:ln>
        </p:spPr>
      </p:sp>
      <p:sp>
        <p:nvSpPr>
          <p:cNvPr id="6" name="Shape 4"/>
          <p:cNvSpPr/>
          <p:nvPr/>
        </p:nvSpPr>
        <p:spPr>
          <a:xfrm>
            <a:off x="457200" y="1920240"/>
            <a:ext cx="2606040" cy="45720"/>
          </a:xfrm>
          <a:prstGeom prst="rect">
            <a:avLst/>
          </a:prstGeom>
          <a:solidFill>
            <a:srgbClr val="3A8A82"/>
          </a:solidFill>
          <a:ln/>
        </p:spPr>
      </p:sp>
      <p:sp>
        <p:nvSpPr>
          <p:cNvPr id="7" name="Text 5"/>
          <p:cNvSpPr/>
          <p:nvPr/>
        </p:nvSpPr>
        <p:spPr>
          <a:xfrm>
            <a:off x="640080"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Staff Competition</a:t>
            </a:r>
            <a:endParaRPr lang="en-US" sz="1300" dirty="0"/>
          </a:p>
        </p:txBody>
      </p:sp>
      <p:sp>
        <p:nvSpPr>
          <p:cNvPr id="8" name="Text 6"/>
          <p:cNvSpPr/>
          <p:nvPr/>
        </p:nvSpPr>
        <p:spPr>
          <a:xfrm>
            <a:off x="640080" y="2487168"/>
            <a:ext cx="2240280" cy="256032"/>
          </a:xfrm>
          <a:prstGeom prst="rect">
            <a:avLst/>
          </a:prstGeom>
          <a:noFill/>
          <a:ln/>
        </p:spPr>
        <p:txBody>
          <a:bodyPr wrap="square" lIns="0" tIns="0" rIns="0" bIns="0" rtlCol="0" anchor="ctr"/>
          <a:lstStyle/>
          <a:p>
            <a:pPr indent="0" marL="0">
              <a:buNone/>
            </a:pPr>
            <a:r>
              <a:rPr lang="en-US" sz="1000" i="1" dirty="0">
                <a:solidFill>
                  <a:srgbClr val="5DB5AC"/>
                </a:solidFill>
                <a:latin typeface="Georgia" pitchFamily="34" charset="0"/>
                <a:ea typeface="Georgia" pitchFamily="34" charset="-122"/>
                <a:cs typeface="Georgia" pitchFamily="34" charset="-120"/>
              </a:rPr>
              <a:t>Community</a:t>
            </a:r>
            <a:endParaRPr lang="en-US" sz="1000" dirty="0"/>
          </a:p>
        </p:txBody>
      </p:sp>
      <p:sp>
        <p:nvSpPr>
          <p:cNvPr id="9" name="Shape 7"/>
          <p:cNvSpPr/>
          <p:nvPr/>
        </p:nvSpPr>
        <p:spPr>
          <a:xfrm>
            <a:off x="640080" y="2816352"/>
            <a:ext cx="2240280" cy="0"/>
          </a:xfrm>
          <a:prstGeom prst="line">
            <a:avLst/>
          </a:prstGeom>
          <a:noFill/>
          <a:ln w="9525">
            <a:solidFill>
              <a:srgbClr val="2E2E2A"/>
            </a:solidFill>
            <a:prstDash val="solid"/>
          </a:ln>
        </p:spPr>
      </p:sp>
      <p:sp>
        <p:nvSpPr>
          <p:cNvPr id="10" name="Text 8"/>
          <p:cNvSpPr/>
          <p:nvPr/>
        </p:nvSpPr>
        <p:spPr>
          <a:xfrm>
            <a:off x="640080"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Competition rewarding fundraisers generates more activity than repeat direct messaging. Staff could win a personal coffee maker in their office for a week, plus swag and bragging rights.</a:t>
            </a:r>
            <a:endParaRPr lang="en-US" sz="1000" dirty="0"/>
          </a:p>
        </p:txBody>
      </p:sp>
      <p:sp>
        <p:nvSpPr>
          <p:cNvPr id="11" name="Shape 9"/>
          <p:cNvSpPr/>
          <p:nvPr/>
        </p:nvSpPr>
        <p:spPr>
          <a:xfrm>
            <a:off x="3273552" y="1920240"/>
            <a:ext cx="2606040" cy="2926080"/>
          </a:xfrm>
          <a:prstGeom prst="rect">
            <a:avLst/>
          </a:prstGeom>
          <a:solidFill>
            <a:srgbClr val="1E1E1C"/>
          </a:solidFill>
          <a:ln w="6350">
            <a:solidFill>
              <a:srgbClr val="2E2E2A"/>
            </a:solidFill>
            <a:prstDash val="solid"/>
          </a:ln>
        </p:spPr>
      </p:sp>
      <p:sp>
        <p:nvSpPr>
          <p:cNvPr id="12" name="Shape 10"/>
          <p:cNvSpPr/>
          <p:nvPr/>
        </p:nvSpPr>
        <p:spPr>
          <a:xfrm>
            <a:off x="3273552" y="1920240"/>
            <a:ext cx="2606040" cy="45720"/>
          </a:xfrm>
          <a:prstGeom prst="rect">
            <a:avLst/>
          </a:prstGeom>
          <a:solidFill>
            <a:srgbClr val="3A8A82"/>
          </a:solidFill>
          <a:ln/>
        </p:spPr>
      </p:sp>
      <p:sp>
        <p:nvSpPr>
          <p:cNvPr id="13" name="Text 11"/>
          <p:cNvSpPr/>
          <p:nvPr/>
        </p:nvSpPr>
        <p:spPr>
          <a:xfrm>
            <a:off x="3456432"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P2P Platform</a:t>
            </a:r>
            <a:endParaRPr lang="en-US" sz="1300" dirty="0"/>
          </a:p>
        </p:txBody>
      </p:sp>
      <p:sp>
        <p:nvSpPr>
          <p:cNvPr id="14" name="Text 12"/>
          <p:cNvSpPr/>
          <p:nvPr/>
        </p:nvSpPr>
        <p:spPr>
          <a:xfrm>
            <a:off x="3456432" y="2487168"/>
            <a:ext cx="2240280" cy="256032"/>
          </a:xfrm>
          <a:prstGeom prst="rect">
            <a:avLst/>
          </a:prstGeom>
          <a:noFill/>
          <a:ln/>
        </p:spPr>
        <p:txBody>
          <a:bodyPr wrap="square" lIns="0" tIns="0" rIns="0" bIns="0" rtlCol="0" anchor="ctr"/>
          <a:lstStyle/>
          <a:p>
            <a:pPr indent="0" marL="0">
              <a:buNone/>
            </a:pPr>
            <a:r>
              <a:rPr lang="en-US" sz="1000" i="1" dirty="0">
                <a:solidFill>
                  <a:srgbClr val="5DB5AC"/>
                </a:solidFill>
                <a:latin typeface="Georgia" pitchFamily="34" charset="0"/>
                <a:ea typeface="Georgia" pitchFamily="34" charset="-122"/>
                <a:cs typeface="Georgia" pitchFamily="34" charset="-120"/>
              </a:rPr>
              <a:t>Achievement</a:t>
            </a:r>
            <a:endParaRPr lang="en-US" sz="1000" dirty="0"/>
          </a:p>
        </p:txBody>
      </p:sp>
      <p:sp>
        <p:nvSpPr>
          <p:cNvPr id="15" name="Shape 13"/>
          <p:cNvSpPr/>
          <p:nvPr/>
        </p:nvSpPr>
        <p:spPr>
          <a:xfrm>
            <a:off x="3456432" y="2816352"/>
            <a:ext cx="2240280" cy="0"/>
          </a:xfrm>
          <a:prstGeom prst="line">
            <a:avLst/>
          </a:prstGeom>
          <a:noFill/>
          <a:ln w="9525">
            <a:solidFill>
              <a:srgbClr val="2E2E2A"/>
            </a:solidFill>
            <a:prstDash val="solid"/>
          </a:ln>
        </p:spPr>
      </p:sp>
      <p:sp>
        <p:nvSpPr>
          <p:cNvPr id="16" name="Text 14"/>
          <p:cNvSpPr/>
          <p:nvPr/>
        </p:nvSpPr>
        <p:spPr>
          <a:xfrm>
            <a:off x="3456432"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Network for Good (P2P) + Kiindful (tracking) made giving easy and accessible. A success bar displayed progress toward the $50K goal, motivating donors through visible momentum.</a:t>
            </a:r>
            <a:endParaRPr lang="en-US" sz="1000" dirty="0"/>
          </a:p>
        </p:txBody>
      </p:sp>
      <p:sp>
        <p:nvSpPr>
          <p:cNvPr id="17" name="Shape 15"/>
          <p:cNvSpPr/>
          <p:nvPr/>
        </p:nvSpPr>
        <p:spPr>
          <a:xfrm>
            <a:off x="6089904" y="1920240"/>
            <a:ext cx="2606040" cy="2926080"/>
          </a:xfrm>
          <a:prstGeom prst="rect">
            <a:avLst/>
          </a:prstGeom>
          <a:solidFill>
            <a:srgbClr val="1E1E1C"/>
          </a:solidFill>
          <a:ln w="6350">
            <a:solidFill>
              <a:srgbClr val="2E2E2A"/>
            </a:solidFill>
            <a:prstDash val="solid"/>
          </a:ln>
        </p:spPr>
      </p:sp>
      <p:sp>
        <p:nvSpPr>
          <p:cNvPr id="18" name="Shape 16"/>
          <p:cNvSpPr/>
          <p:nvPr/>
        </p:nvSpPr>
        <p:spPr>
          <a:xfrm>
            <a:off x="6089904" y="1920240"/>
            <a:ext cx="2606040" cy="45720"/>
          </a:xfrm>
          <a:prstGeom prst="rect">
            <a:avLst/>
          </a:prstGeom>
          <a:solidFill>
            <a:srgbClr val="3A8A82"/>
          </a:solidFill>
          <a:ln/>
        </p:spPr>
      </p:sp>
      <p:sp>
        <p:nvSpPr>
          <p:cNvPr id="19" name="Text 17"/>
          <p:cNvSpPr/>
          <p:nvPr/>
        </p:nvSpPr>
        <p:spPr>
          <a:xfrm>
            <a:off x="6272784"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Multiple Giving Events</a:t>
            </a:r>
            <a:endParaRPr lang="en-US" sz="1300" dirty="0"/>
          </a:p>
        </p:txBody>
      </p:sp>
      <p:sp>
        <p:nvSpPr>
          <p:cNvPr id="20" name="Text 18"/>
          <p:cNvSpPr/>
          <p:nvPr/>
        </p:nvSpPr>
        <p:spPr>
          <a:xfrm>
            <a:off x="6272784" y="2487168"/>
            <a:ext cx="2240280" cy="256032"/>
          </a:xfrm>
          <a:prstGeom prst="rect">
            <a:avLst/>
          </a:prstGeom>
          <a:noFill/>
          <a:ln/>
        </p:spPr>
        <p:txBody>
          <a:bodyPr wrap="square" lIns="0" tIns="0" rIns="0" bIns="0" rtlCol="0" anchor="ctr"/>
          <a:lstStyle/>
          <a:p>
            <a:pPr indent="0" marL="0">
              <a:buNone/>
            </a:pPr>
            <a:r>
              <a:rPr lang="en-US" sz="1000" i="1" dirty="0">
                <a:solidFill>
                  <a:srgbClr val="5DB5AC"/>
                </a:solidFill>
                <a:latin typeface="Georgia" pitchFamily="34" charset="0"/>
                <a:ea typeface="Georgia" pitchFamily="34" charset="-122"/>
                <a:cs typeface="Georgia" pitchFamily="34" charset="-120"/>
              </a:rPr>
              <a:t>Community</a:t>
            </a:r>
            <a:endParaRPr lang="en-US" sz="1000" dirty="0"/>
          </a:p>
        </p:txBody>
      </p:sp>
      <p:sp>
        <p:nvSpPr>
          <p:cNvPr id="21" name="Shape 19"/>
          <p:cNvSpPr/>
          <p:nvPr/>
        </p:nvSpPr>
        <p:spPr>
          <a:xfrm>
            <a:off x="6272784" y="2816352"/>
            <a:ext cx="2240280" cy="0"/>
          </a:xfrm>
          <a:prstGeom prst="line">
            <a:avLst/>
          </a:prstGeom>
          <a:noFill/>
          <a:ln w="9525">
            <a:solidFill>
              <a:srgbClr val="2E2E2A"/>
            </a:solidFill>
            <a:prstDash val="solid"/>
          </a:ln>
        </p:spPr>
      </p:sp>
      <p:sp>
        <p:nvSpPr>
          <p:cNvPr id="22" name="Text 20"/>
          <p:cNvSpPr/>
          <p:nvPr/>
        </p:nvSpPr>
        <p:spPr>
          <a:xfrm>
            <a:off x="6272784"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Aligned with Black Friday, Giving Tuesday, Oakland Running Festival, and East Bay Gives — creating momentum and activating funders outside EOYDC's existing supporter base.</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41412"/>
        </a:solidFill>
      </p:bgPr>
    </p:bg>
    <p:spTree>
      <p:nvGrpSpPr>
        <p:cNvPr id="1" name=""/>
        <p:cNvGrpSpPr/>
        <p:nvPr/>
      </p:nvGrpSpPr>
      <p:grpSpPr>
        <a:xfrm>
          <a:off x="0" y="0"/>
          <a:ext cx="0" cy="0"/>
          <a:chOff x="0" y="0"/>
          <a:chExt cx="0" cy="0"/>
        </a:xfrm>
      </p:grpSpPr>
      <p:sp>
        <p:nvSpPr>
          <p:cNvPr id="2" name="Text 0"/>
          <p:cNvSpPr/>
          <p:nvPr/>
        </p:nvSpPr>
        <p:spPr>
          <a:xfrm>
            <a:off x="457200" y="256032"/>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SERVICE DELIVERY</a:t>
            </a:r>
            <a:endParaRPr lang="en-US" sz="700" dirty="0"/>
          </a:p>
        </p:txBody>
      </p:sp>
      <p:sp>
        <p:nvSpPr>
          <p:cNvPr id="3" name="Text 1"/>
          <p:cNvSpPr/>
          <p:nvPr/>
        </p:nvSpPr>
        <p:spPr>
          <a:xfrm>
            <a:off x="457200" y="411480"/>
            <a:ext cx="4572000" cy="1097280"/>
          </a:xfrm>
          <a:prstGeom prst="rect">
            <a:avLst/>
          </a:prstGeom>
          <a:noFill/>
          <a:ln/>
        </p:spPr>
        <p:txBody>
          <a:bodyPr wrap="square" lIns="0" tIns="0" rIns="0" bIns="0" rtlCol="0" anchor="ctr"/>
          <a:lstStyle/>
          <a:p>
            <a:pPr indent="0" marL="0">
              <a:buNone/>
            </a:pPr>
            <a:r>
              <a:rPr lang="en-US" sz="3800" dirty="0">
                <a:solidFill>
                  <a:srgbClr val="F6F5F1"/>
                </a:solidFill>
                <a:latin typeface="Georgia" pitchFamily="34" charset="0"/>
                <a:ea typeface="Georgia" pitchFamily="34" charset="-122"/>
                <a:cs typeface="Georgia" pitchFamily="34" charset="-120"/>
              </a:rPr>
              <a:t>Service</a:t>
            </a:r>
            <a:endParaRPr lang="en-US" sz="3800" dirty="0"/>
          </a:p>
        </p:txBody>
      </p:sp>
      <p:sp>
        <p:nvSpPr>
          <p:cNvPr id="4" name="Text 2"/>
          <p:cNvSpPr/>
          <p:nvPr/>
        </p:nvSpPr>
        <p:spPr>
          <a:xfrm>
            <a:off x="457200" y="1325880"/>
            <a:ext cx="8046720" cy="365760"/>
          </a:xfrm>
          <a:prstGeom prst="rect">
            <a:avLst/>
          </a:prstGeom>
          <a:noFill/>
          <a:ln/>
        </p:spPr>
        <p:txBody>
          <a:bodyPr wrap="square" lIns="0" tIns="0" rIns="0" bIns="0" rtlCol="0" anchor="ctr"/>
          <a:lstStyle/>
          <a:p>
            <a:pPr indent="0" marL="0">
              <a:buNone/>
            </a:pPr>
            <a:r>
              <a:rPr lang="en-US" sz="1200" i="1" dirty="0">
                <a:solidFill>
                  <a:srgbClr val="888680"/>
                </a:solidFill>
                <a:latin typeface="Georgia" pitchFamily="34" charset="0"/>
                <a:ea typeface="Georgia" pitchFamily="34" charset="-122"/>
                <a:cs typeface="Georgia" pitchFamily="34" charset="-120"/>
              </a:rPr>
              <a:t>#closethegap delivered to Fundraisers: full time adult staff, part time youth staff, advisory committee &amp; community board of directors</a:t>
            </a:r>
            <a:endParaRPr lang="en-US" sz="1200" dirty="0"/>
          </a:p>
        </p:txBody>
      </p:sp>
      <p:sp>
        <p:nvSpPr>
          <p:cNvPr id="5" name="Shape 3"/>
          <p:cNvSpPr/>
          <p:nvPr/>
        </p:nvSpPr>
        <p:spPr>
          <a:xfrm>
            <a:off x="457200" y="1920240"/>
            <a:ext cx="2606040" cy="2926080"/>
          </a:xfrm>
          <a:prstGeom prst="rect">
            <a:avLst/>
          </a:prstGeom>
          <a:solidFill>
            <a:srgbClr val="1E1E1C"/>
          </a:solidFill>
          <a:ln w="6350">
            <a:solidFill>
              <a:srgbClr val="3A3A36"/>
            </a:solidFill>
            <a:prstDash val="solid"/>
          </a:ln>
        </p:spPr>
      </p:sp>
      <p:sp>
        <p:nvSpPr>
          <p:cNvPr id="6" name="Shape 4"/>
          <p:cNvSpPr/>
          <p:nvPr/>
        </p:nvSpPr>
        <p:spPr>
          <a:xfrm>
            <a:off x="457200" y="1920240"/>
            <a:ext cx="2606040" cy="45720"/>
          </a:xfrm>
          <a:prstGeom prst="rect">
            <a:avLst/>
          </a:prstGeom>
          <a:solidFill>
            <a:srgbClr val="C4915A"/>
          </a:solidFill>
          <a:ln/>
        </p:spPr>
      </p:sp>
      <p:sp>
        <p:nvSpPr>
          <p:cNvPr id="7" name="Text 5"/>
          <p:cNvSpPr/>
          <p:nvPr/>
        </p:nvSpPr>
        <p:spPr>
          <a:xfrm>
            <a:off x="640080"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Clear Target</a:t>
            </a:r>
            <a:endParaRPr lang="en-US" sz="1300" dirty="0"/>
          </a:p>
        </p:txBody>
      </p:sp>
      <p:sp>
        <p:nvSpPr>
          <p:cNvPr id="8" name="Text 6"/>
          <p:cNvSpPr/>
          <p:nvPr/>
        </p:nvSpPr>
        <p:spPr>
          <a:xfrm>
            <a:off x="640080" y="2487168"/>
            <a:ext cx="2240280" cy="256032"/>
          </a:xfrm>
          <a:prstGeom prst="rect">
            <a:avLst/>
          </a:prstGeom>
          <a:noFill/>
          <a:ln/>
        </p:spPr>
        <p:txBody>
          <a:bodyPr wrap="square" lIns="0" tIns="0" rIns="0" bIns="0" rtlCol="0" anchor="ctr"/>
          <a:lstStyle/>
          <a:p>
            <a:pPr indent="0" marL="0">
              <a:buNone/>
            </a:pPr>
            <a:r>
              <a:rPr lang="en-US" sz="1000" i="1" dirty="0">
                <a:solidFill>
                  <a:srgbClr val="D4A96A"/>
                </a:solidFill>
                <a:latin typeface="Georgia" pitchFamily="34" charset="0"/>
                <a:ea typeface="Georgia" pitchFamily="34" charset="-122"/>
                <a:cs typeface="Georgia" pitchFamily="34" charset="-120"/>
              </a:rPr>
              <a:t>$50K for the Mac Lab</a:t>
            </a:r>
            <a:endParaRPr lang="en-US" sz="1000" dirty="0"/>
          </a:p>
        </p:txBody>
      </p:sp>
      <p:sp>
        <p:nvSpPr>
          <p:cNvPr id="9" name="Shape 7"/>
          <p:cNvSpPr/>
          <p:nvPr/>
        </p:nvSpPr>
        <p:spPr>
          <a:xfrm>
            <a:off x="640080" y="2816352"/>
            <a:ext cx="2240280" cy="0"/>
          </a:xfrm>
          <a:prstGeom prst="line">
            <a:avLst/>
          </a:prstGeom>
          <a:noFill/>
          <a:ln w="9525">
            <a:solidFill>
              <a:srgbClr val="2E2E2A"/>
            </a:solidFill>
            <a:prstDash val="solid"/>
          </a:ln>
        </p:spPr>
      </p:sp>
      <p:sp>
        <p:nvSpPr>
          <p:cNvPr id="10" name="Text 8"/>
          <p:cNvSpPr/>
          <p:nvPr/>
        </p:nvSpPr>
        <p:spPr>
          <a:xfrm>
            <a:off x="640080"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A single tangible goal gave funders a reason to give and fundraisers a consistent message to share. Clear, specific outcomes increase campaign confidence and donor motivation.</a:t>
            </a:r>
            <a:endParaRPr lang="en-US" sz="1000" dirty="0"/>
          </a:p>
        </p:txBody>
      </p:sp>
      <p:sp>
        <p:nvSpPr>
          <p:cNvPr id="11" name="Shape 9"/>
          <p:cNvSpPr/>
          <p:nvPr/>
        </p:nvSpPr>
        <p:spPr>
          <a:xfrm>
            <a:off x="3273552" y="1920240"/>
            <a:ext cx="2606040" cy="2926080"/>
          </a:xfrm>
          <a:prstGeom prst="rect">
            <a:avLst/>
          </a:prstGeom>
          <a:solidFill>
            <a:srgbClr val="1E1E1C"/>
          </a:solidFill>
          <a:ln w="6350">
            <a:solidFill>
              <a:srgbClr val="3A3A36"/>
            </a:solidFill>
            <a:prstDash val="solid"/>
          </a:ln>
        </p:spPr>
      </p:sp>
      <p:sp>
        <p:nvSpPr>
          <p:cNvPr id="12" name="Shape 10"/>
          <p:cNvSpPr/>
          <p:nvPr/>
        </p:nvSpPr>
        <p:spPr>
          <a:xfrm>
            <a:off x="3273552" y="1920240"/>
            <a:ext cx="2606040" cy="45720"/>
          </a:xfrm>
          <a:prstGeom prst="rect">
            <a:avLst/>
          </a:prstGeom>
          <a:solidFill>
            <a:srgbClr val="C4915A"/>
          </a:solidFill>
          <a:ln/>
        </p:spPr>
      </p:sp>
      <p:sp>
        <p:nvSpPr>
          <p:cNvPr id="13" name="Text 11"/>
          <p:cNvSpPr/>
          <p:nvPr/>
        </p:nvSpPr>
        <p:spPr>
          <a:xfrm>
            <a:off x="3456432"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Fundraiser Toolkit</a:t>
            </a:r>
            <a:endParaRPr lang="en-US" sz="1300" dirty="0"/>
          </a:p>
        </p:txBody>
      </p:sp>
      <p:sp>
        <p:nvSpPr>
          <p:cNvPr id="14" name="Text 12"/>
          <p:cNvSpPr/>
          <p:nvPr/>
        </p:nvSpPr>
        <p:spPr>
          <a:xfrm>
            <a:off x="3456432" y="2487168"/>
            <a:ext cx="2240280" cy="256032"/>
          </a:xfrm>
          <a:prstGeom prst="rect">
            <a:avLst/>
          </a:prstGeom>
          <a:noFill/>
          <a:ln/>
        </p:spPr>
        <p:txBody>
          <a:bodyPr wrap="square" lIns="0" tIns="0" rIns="0" bIns="0" rtlCol="0" anchor="ctr"/>
          <a:lstStyle/>
          <a:p>
            <a:pPr indent="0" marL="0">
              <a:buNone/>
            </a:pPr>
            <a:r>
              <a:rPr lang="en-US" sz="1000" i="1" dirty="0">
                <a:solidFill>
                  <a:srgbClr val="D4A96A"/>
                </a:solidFill>
                <a:latin typeface="Georgia" pitchFamily="34" charset="0"/>
                <a:ea typeface="Georgia" pitchFamily="34" charset="-122"/>
                <a:cs typeface="Georgia" pitchFamily="34" charset="-120"/>
              </a:rPr>
              <a:t>Enablement</a:t>
            </a:r>
            <a:endParaRPr lang="en-US" sz="1000" dirty="0"/>
          </a:p>
        </p:txBody>
      </p:sp>
      <p:sp>
        <p:nvSpPr>
          <p:cNvPr id="15" name="Shape 13"/>
          <p:cNvSpPr/>
          <p:nvPr/>
        </p:nvSpPr>
        <p:spPr>
          <a:xfrm>
            <a:off x="3456432" y="2816352"/>
            <a:ext cx="2240280" cy="0"/>
          </a:xfrm>
          <a:prstGeom prst="line">
            <a:avLst/>
          </a:prstGeom>
          <a:noFill/>
          <a:ln w="9525">
            <a:solidFill>
              <a:srgbClr val="2E2E2A"/>
            </a:solidFill>
            <a:prstDash val="solid"/>
          </a:ln>
        </p:spPr>
      </p:sp>
      <p:sp>
        <p:nvSpPr>
          <p:cNvPr id="16" name="Text 14"/>
          <p:cNvSpPr/>
          <p:nvPr/>
        </p:nvSpPr>
        <p:spPr>
          <a:xfrm>
            <a:off x="3456432"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Data visuals on Bay Area youth tech access, a youth-directed video, sample emails, and talking points — packaged for Fundraiser success across social and email channels.</a:t>
            </a:r>
            <a:endParaRPr lang="en-US" sz="1000" dirty="0"/>
          </a:p>
        </p:txBody>
      </p:sp>
      <p:sp>
        <p:nvSpPr>
          <p:cNvPr id="17" name="Shape 15"/>
          <p:cNvSpPr/>
          <p:nvPr/>
        </p:nvSpPr>
        <p:spPr>
          <a:xfrm>
            <a:off x="6089904" y="1920240"/>
            <a:ext cx="2606040" cy="2926080"/>
          </a:xfrm>
          <a:prstGeom prst="rect">
            <a:avLst/>
          </a:prstGeom>
          <a:solidFill>
            <a:srgbClr val="1E1E1C"/>
          </a:solidFill>
          <a:ln w="6350">
            <a:solidFill>
              <a:srgbClr val="3A3A36"/>
            </a:solidFill>
            <a:prstDash val="solid"/>
          </a:ln>
        </p:spPr>
      </p:sp>
      <p:sp>
        <p:nvSpPr>
          <p:cNvPr id="18" name="Shape 16"/>
          <p:cNvSpPr/>
          <p:nvPr/>
        </p:nvSpPr>
        <p:spPr>
          <a:xfrm>
            <a:off x="6089904" y="1920240"/>
            <a:ext cx="2606040" cy="45720"/>
          </a:xfrm>
          <a:prstGeom prst="rect">
            <a:avLst/>
          </a:prstGeom>
          <a:solidFill>
            <a:srgbClr val="C4915A"/>
          </a:solidFill>
          <a:ln/>
        </p:spPr>
      </p:sp>
      <p:sp>
        <p:nvSpPr>
          <p:cNvPr id="19" name="Text 17"/>
          <p:cNvSpPr/>
          <p:nvPr/>
        </p:nvSpPr>
        <p:spPr>
          <a:xfrm>
            <a:off x="6272784" y="2121408"/>
            <a:ext cx="2240280" cy="320040"/>
          </a:xfrm>
          <a:prstGeom prst="rect">
            <a:avLst/>
          </a:prstGeom>
          <a:noFill/>
          <a:ln/>
        </p:spPr>
        <p:txBody>
          <a:bodyPr wrap="square" lIns="0" tIns="0" rIns="0" bIns="0" rtlCol="0" anchor="ctr"/>
          <a:lstStyle/>
          <a:p>
            <a:pPr indent="0" marL="0">
              <a:buNone/>
            </a:pPr>
            <a:r>
              <a:rPr lang="en-US" sz="1300" b="1" dirty="0">
                <a:solidFill>
                  <a:srgbClr val="F6F5F1"/>
                </a:solidFill>
                <a:latin typeface="Trebuchet MS" pitchFamily="34" charset="0"/>
                <a:ea typeface="Trebuchet MS" pitchFamily="34" charset="-122"/>
                <a:cs typeface="Trebuchet MS" pitchFamily="34" charset="-120"/>
              </a:rPr>
              <a:t>Fun Updates</a:t>
            </a:r>
            <a:endParaRPr lang="en-US" sz="1300" dirty="0"/>
          </a:p>
        </p:txBody>
      </p:sp>
      <p:sp>
        <p:nvSpPr>
          <p:cNvPr id="20" name="Text 18"/>
          <p:cNvSpPr/>
          <p:nvPr/>
        </p:nvSpPr>
        <p:spPr>
          <a:xfrm>
            <a:off x="6272784" y="2487168"/>
            <a:ext cx="2240280" cy="256032"/>
          </a:xfrm>
          <a:prstGeom prst="rect">
            <a:avLst/>
          </a:prstGeom>
          <a:noFill/>
          <a:ln/>
        </p:spPr>
        <p:txBody>
          <a:bodyPr wrap="square" lIns="0" tIns="0" rIns="0" bIns="0" rtlCol="0" anchor="ctr"/>
          <a:lstStyle/>
          <a:p>
            <a:pPr indent="0" marL="0">
              <a:buNone/>
            </a:pPr>
            <a:r>
              <a:rPr lang="en-US" sz="1000" i="1" dirty="0">
                <a:solidFill>
                  <a:srgbClr val="D4A96A"/>
                </a:solidFill>
                <a:latin typeface="Georgia" pitchFamily="34" charset="0"/>
                <a:ea typeface="Georgia" pitchFamily="34" charset="-122"/>
                <a:cs typeface="Georgia" pitchFamily="34" charset="-120"/>
              </a:rPr>
              <a:t>Engagement</a:t>
            </a:r>
            <a:endParaRPr lang="en-US" sz="1000" dirty="0"/>
          </a:p>
        </p:txBody>
      </p:sp>
      <p:sp>
        <p:nvSpPr>
          <p:cNvPr id="21" name="Shape 19"/>
          <p:cNvSpPr/>
          <p:nvPr/>
        </p:nvSpPr>
        <p:spPr>
          <a:xfrm>
            <a:off x="6272784" y="2816352"/>
            <a:ext cx="2240280" cy="0"/>
          </a:xfrm>
          <a:prstGeom prst="line">
            <a:avLst/>
          </a:prstGeom>
          <a:noFill/>
          <a:ln w="9525">
            <a:solidFill>
              <a:srgbClr val="2E2E2A"/>
            </a:solidFill>
            <a:prstDash val="solid"/>
          </a:ln>
        </p:spPr>
      </p:sp>
      <p:sp>
        <p:nvSpPr>
          <p:cNvPr id="22" name="Text 20"/>
          <p:cNvSpPr/>
          <p:nvPr/>
        </p:nvSpPr>
        <p:spPr>
          <a:xfrm>
            <a:off x="6272784" y="2907792"/>
            <a:ext cx="2240280" cy="1783080"/>
          </a:xfrm>
          <a:prstGeom prst="rect">
            <a:avLst/>
          </a:prstGeom>
          <a:noFill/>
          <a:ln/>
        </p:spPr>
        <p:txBody>
          <a:bodyPr wrap="square" lIns="0" tIns="0" rIns="0" bIns="0" rtlCol="0" anchor="ctr"/>
          <a:lstStyle/>
          <a:p>
            <a:pPr indent="0" marL="0">
              <a:lnSpc>
                <a:spcPct val="140000"/>
              </a:lnSpc>
              <a:buNone/>
            </a:pPr>
            <a:r>
              <a:rPr lang="en-US" sz="1000" dirty="0">
                <a:solidFill>
                  <a:srgbClr val="A09E9A"/>
                </a:solidFill>
                <a:latin typeface="Trebuchet MS" pitchFamily="34" charset="0"/>
                <a:ea typeface="Trebuchet MS" pitchFamily="34" charset="-122"/>
                <a:cs typeface="Trebuchet MS" pitchFamily="34" charset="-120"/>
              </a:rPr>
              <a:t>Weekly emails sharing competition leaders. 'The One Club' required one donation for membership — complete with a physical card. Memes and photos kept energy high and attrition low.</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0D0B"/>
        </a:solidFill>
      </p:bgPr>
    </p:bg>
    <p:spTree>
      <p:nvGrpSpPr>
        <p:cNvPr id="1" name=""/>
        <p:cNvGrpSpPr/>
        <p:nvPr/>
      </p:nvGrpSpPr>
      <p:grpSpPr>
        <a:xfrm>
          <a:off x="0" y="0"/>
          <a:ext cx="0" cy="0"/>
          <a:chOff x="0" y="0"/>
          <a:chExt cx="0" cy="0"/>
        </a:xfrm>
      </p:grpSpPr>
      <p:sp>
        <p:nvSpPr>
          <p:cNvPr id="2" name="Text 0"/>
          <p:cNvSpPr/>
          <p:nvPr/>
        </p:nvSpPr>
        <p:spPr>
          <a:xfrm>
            <a:off x="457200" y="18288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EXPERIENCE DESIGN</a:t>
            </a:r>
            <a:endParaRPr lang="en-US" sz="700" dirty="0"/>
          </a:p>
        </p:txBody>
      </p:sp>
      <p:sp>
        <p:nvSpPr>
          <p:cNvPr id="3" name="Text 1"/>
          <p:cNvSpPr/>
          <p:nvPr/>
        </p:nvSpPr>
        <p:spPr>
          <a:xfrm>
            <a:off x="457200" y="320040"/>
            <a:ext cx="4572000" cy="548640"/>
          </a:xfrm>
          <a:prstGeom prst="rect">
            <a:avLst/>
          </a:prstGeom>
          <a:noFill/>
          <a:ln/>
        </p:spPr>
        <p:txBody>
          <a:bodyPr wrap="square" lIns="0" tIns="0" rIns="0" bIns="0" rtlCol="0" anchor="ctr"/>
          <a:lstStyle/>
          <a:p>
            <a:pPr indent="0" marL="0">
              <a:buNone/>
            </a:pPr>
            <a:r>
              <a:rPr lang="en-US" sz="3000" dirty="0">
                <a:solidFill>
                  <a:srgbClr val="F6F5F1"/>
                </a:solidFill>
                <a:latin typeface="Georgia" pitchFamily="34" charset="0"/>
                <a:ea typeface="Georgia" pitchFamily="34" charset="-122"/>
                <a:cs typeface="Georgia" pitchFamily="34" charset="-120"/>
              </a:rPr>
              <a:t>Service Map</a:t>
            </a:r>
            <a:endParaRPr lang="en-US" sz="3000" dirty="0"/>
          </a:p>
        </p:txBody>
      </p:sp>
      <p:sp>
        <p:nvSpPr>
          <p:cNvPr id="4" name="Text 2"/>
          <p:cNvSpPr/>
          <p:nvPr/>
        </p:nvSpPr>
        <p:spPr>
          <a:xfrm>
            <a:off x="457200" y="868680"/>
            <a:ext cx="8229600" cy="274320"/>
          </a:xfrm>
          <a:prstGeom prst="rect">
            <a:avLst/>
          </a:prstGeom>
          <a:noFill/>
          <a:ln/>
        </p:spPr>
        <p:txBody>
          <a:bodyPr wrap="square" lIns="0" tIns="0" rIns="0" bIns="0" rtlCol="0" anchor="ctr"/>
          <a:lstStyle/>
          <a:p>
            <a:pPr indent="0" marL="0">
              <a:buNone/>
            </a:pPr>
            <a:r>
              <a:rPr lang="en-US" sz="1000" i="1" dirty="0">
                <a:solidFill>
                  <a:srgbClr val="888680"/>
                </a:solidFill>
                <a:latin typeface="Georgia" pitchFamily="34" charset="0"/>
                <a:ea typeface="Georgia" pitchFamily="34" charset="-122"/>
                <a:cs typeface="Georgia" pitchFamily="34" charset="-120"/>
              </a:rPr>
              <a:t>FUNDRAISERS — Shared meaning: "Community"</a:t>
            </a:r>
            <a:endParaRPr lang="en-US" sz="1000" dirty="0"/>
          </a:p>
        </p:txBody>
      </p:sp>
      <p:sp>
        <p:nvSpPr>
          <p:cNvPr id="5" name="Shape 3"/>
          <p:cNvSpPr/>
          <p:nvPr/>
        </p:nvSpPr>
        <p:spPr>
          <a:xfrm>
            <a:off x="457200" y="1234440"/>
            <a:ext cx="914400" cy="3566160"/>
          </a:xfrm>
          <a:prstGeom prst="rect">
            <a:avLst/>
          </a:prstGeom>
          <a:solidFill>
            <a:srgbClr val="141412"/>
          </a:solidFill>
          <a:ln w="6350">
            <a:solidFill>
              <a:srgbClr val="2E2E2A"/>
            </a:solidFill>
            <a:prstDash val="solid"/>
          </a:ln>
        </p:spPr>
      </p:sp>
      <p:sp>
        <p:nvSpPr>
          <p:cNvPr id="6" name="Shape 4"/>
          <p:cNvSpPr/>
          <p:nvPr/>
        </p:nvSpPr>
        <p:spPr>
          <a:xfrm>
            <a:off x="1417320" y="1234440"/>
            <a:ext cx="1591056" cy="411480"/>
          </a:xfrm>
          <a:prstGeom prst="rect">
            <a:avLst/>
          </a:prstGeom>
          <a:solidFill>
            <a:srgbClr val="1E1E1C"/>
          </a:solidFill>
          <a:ln w="9525">
            <a:solidFill>
              <a:srgbClr val="3A8A82"/>
            </a:solidFill>
            <a:prstDash val="solid"/>
          </a:ln>
        </p:spPr>
      </p:sp>
      <p:sp>
        <p:nvSpPr>
          <p:cNvPr id="7" name="Text 5"/>
          <p:cNvSpPr/>
          <p:nvPr/>
        </p:nvSpPr>
        <p:spPr>
          <a:xfrm>
            <a:off x="1508760" y="1261872"/>
            <a:ext cx="1399032" cy="347472"/>
          </a:xfrm>
          <a:prstGeom prst="rect">
            <a:avLst/>
          </a:prstGeom>
          <a:noFill/>
          <a:ln/>
        </p:spPr>
        <p:txBody>
          <a:bodyPr wrap="square" lIns="0" tIns="0" rIns="0" bIns="0" rtlCol="0" anchor="ctr"/>
          <a:lstStyle/>
          <a:p>
            <a:pPr indent="0" marL="0">
              <a:buNone/>
            </a:pPr>
            <a:r>
              <a:rPr lang="en-US" sz="800" b="1" spc="100" kern="0" dirty="0">
                <a:solidFill>
                  <a:srgbClr val="5DB5AC"/>
                </a:solidFill>
                <a:latin typeface="Trebuchet MS" pitchFamily="34" charset="0"/>
                <a:ea typeface="Trebuchet MS" pitchFamily="34" charset="-122"/>
                <a:cs typeface="Trebuchet MS" pitchFamily="34" charset="-120"/>
              </a:rPr>
              <a:t>Understand</a:t>
            </a:r>
            <a:endParaRPr lang="en-US" sz="800" dirty="0"/>
          </a:p>
        </p:txBody>
      </p:sp>
      <p:sp>
        <p:nvSpPr>
          <p:cNvPr id="8" name="Shape 6"/>
          <p:cNvSpPr/>
          <p:nvPr/>
        </p:nvSpPr>
        <p:spPr>
          <a:xfrm>
            <a:off x="3044952" y="1234440"/>
            <a:ext cx="1591056" cy="411480"/>
          </a:xfrm>
          <a:prstGeom prst="rect">
            <a:avLst/>
          </a:prstGeom>
          <a:solidFill>
            <a:srgbClr val="1E1E1C"/>
          </a:solidFill>
          <a:ln w="9525">
            <a:solidFill>
              <a:srgbClr val="3A8A82"/>
            </a:solidFill>
            <a:prstDash val="solid"/>
          </a:ln>
        </p:spPr>
      </p:sp>
      <p:sp>
        <p:nvSpPr>
          <p:cNvPr id="9" name="Text 7"/>
          <p:cNvSpPr/>
          <p:nvPr/>
        </p:nvSpPr>
        <p:spPr>
          <a:xfrm>
            <a:off x="3136392" y="1261872"/>
            <a:ext cx="1399032" cy="347472"/>
          </a:xfrm>
          <a:prstGeom prst="rect">
            <a:avLst/>
          </a:prstGeom>
          <a:noFill/>
          <a:ln/>
        </p:spPr>
        <p:txBody>
          <a:bodyPr wrap="square" lIns="0" tIns="0" rIns="0" bIns="0" rtlCol="0" anchor="ctr"/>
          <a:lstStyle/>
          <a:p>
            <a:pPr indent="0" marL="0">
              <a:buNone/>
            </a:pPr>
            <a:r>
              <a:rPr lang="en-US" sz="800" b="1" spc="100" kern="0" dirty="0">
                <a:solidFill>
                  <a:srgbClr val="5DB5AC"/>
                </a:solidFill>
                <a:latin typeface="Trebuchet MS" pitchFamily="34" charset="0"/>
                <a:ea typeface="Trebuchet MS" pitchFamily="34" charset="-122"/>
                <a:cs typeface="Trebuchet MS" pitchFamily="34" charset="-120"/>
              </a:rPr>
              <a:t>Set Up</a:t>
            </a:r>
            <a:endParaRPr lang="en-US" sz="800" dirty="0"/>
          </a:p>
        </p:txBody>
      </p:sp>
      <p:sp>
        <p:nvSpPr>
          <p:cNvPr id="10" name="Shape 8"/>
          <p:cNvSpPr/>
          <p:nvPr/>
        </p:nvSpPr>
        <p:spPr>
          <a:xfrm>
            <a:off x="4672584" y="1234440"/>
            <a:ext cx="1591056" cy="411480"/>
          </a:xfrm>
          <a:prstGeom prst="rect">
            <a:avLst/>
          </a:prstGeom>
          <a:solidFill>
            <a:srgbClr val="1E1E1C"/>
          </a:solidFill>
          <a:ln w="9525">
            <a:solidFill>
              <a:srgbClr val="3A8A82"/>
            </a:solidFill>
            <a:prstDash val="solid"/>
          </a:ln>
        </p:spPr>
      </p:sp>
      <p:sp>
        <p:nvSpPr>
          <p:cNvPr id="11" name="Text 9"/>
          <p:cNvSpPr/>
          <p:nvPr/>
        </p:nvSpPr>
        <p:spPr>
          <a:xfrm>
            <a:off x="4764024" y="1261872"/>
            <a:ext cx="1399032" cy="347472"/>
          </a:xfrm>
          <a:prstGeom prst="rect">
            <a:avLst/>
          </a:prstGeom>
          <a:noFill/>
          <a:ln/>
        </p:spPr>
        <p:txBody>
          <a:bodyPr wrap="square" lIns="0" tIns="0" rIns="0" bIns="0" rtlCol="0" anchor="ctr"/>
          <a:lstStyle/>
          <a:p>
            <a:pPr indent="0" marL="0">
              <a:buNone/>
            </a:pPr>
            <a:r>
              <a:rPr lang="en-US" sz="800" b="1" spc="100" kern="0" dirty="0">
                <a:solidFill>
                  <a:srgbClr val="5DB5AC"/>
                </a:solidFill>
                <a:latin typeface="Trebuchet MS" pitchFamily="34" charset="0"/>
                <a:ea typeface="Trebuchet MS" pitchFamily="34" charset="-122"/>
                <a:cs typeface="Trebuchet MS" pitchFamily="34" charset="-120"/>
              </a:rPr>
              <a:t>Compete</a:t>
            </a:r>
            <a:endParaRPr lang="en-US" sz="800" dirty="0"/>
          </a:p>
        </p:txBody>
      </p:sp>
      <p:sp>
        <p:nvSpPr>
          <p:cNvPr id="12" name="Shape 10"/>
          <p:cNvSpPr/>
          <p:nvPr/>
        </p:nvSpPr>
        <p:spPr>
          <a:xfrm>
            <a:off x="6300216" y="1234440"/>
            <a:ext cx="1591056" cy="411480"/>
          </a:xfrm>
          <a:prstGeom prst="rect">
            <a:avLst/>
          </a:prstGeom>
          <a:solidFill>
            <a:srgbClr val="1E1E1C"/>
          </a:solidFill>
          <a:ln w="9525">
            <a:solidFill>
              <a:srgbClr val="3A8A82"/>
            </a:solidFill>
            <a:prstDash val="solid"/>
          </a:ln>
        </p:spPr>
      </p:sp>
      <p:sp>
        <p:nvSpPr>
          <p:cNvPr id="13" name="Text 11"/>
          <p:cNvSpPr/>
          <p:nvPr/>
        </p:nvSpPr>
        <p:spPr>
          <a:xfrm>
            <a:off x="6391656" y="1261872"/>
            <a:ext cx="1399032" cy="347472"/>
          </a:xfrm>
          <a:prstGeom prst="rect">
            <a:avLst/>
          </a:prstGeom>
          <a:noFill/>
          <a:ln/>
        </p:spPr>
        <p:txBody>
          <a:bodyPr wrap="square" lIns="0" tIns="0" rIns="0" bIns="0" rtlCol="0" anchor="ctr"/>
          <a:lstStyle/>
          <a:p>
            <a:pPr indent="0" marL="0">
              <a:buNone/>
            </a:pPr>
            <a:r>
              <a:rPr lang="en-US" sz="800" b="1" spc="100" kern="0" dirty="0">
                <a:solidFill>
                  <a:srgbClr val="5DB5AC"/>
                </a:solidFill>
                <a:latin typeface="Trebuchet MS" pitchFamily="34" charset="0"/>
                <a:ea typeface="Trebuchet MS" pitchFamily="34" charset="-122"/>
                <a:cs typeface="Trebuchet MS" pitchFamily="34" charset="-120"/>
              </a:rPr>
              <a:t>Duration</a:t>
            </a:r>
            <a:endParaRPr lang="en-US" sz="800" dirty="0"/>
          </a:p>
        </p:txBody>
      </p:sp>
      <p:sp>
        <p:nvSpPr>
          <p:cNvPr id="14" name="Shape 12"/>
          <p:cNvSpPr/>
          <p:nvPr/>
        </p:nvSpPr>
        <p:spPr>
          <a:xfrm>
            <a:off x="7927848" y="1234440"/>
            <a:ext cx="1591056" cy="411480"/>
          </a:xfrm>
          <a:prstGeom prst="rect">
            <a:avLst/>
          </a:prstGeom>
          <a:solidFill>
            <a:srgbClr val="1E1E1C"/>
          </a:solidFill>
          <a:ln w="9525">
            <a:solidFill>
              <a:srgbClr val="3A8A82"/>
            </a:solidFill>
            <a:prstDash val="solid"/>
          </a:ln>
        </p:spPr>
      </p:sp>
      <p:sp>
        <p:nvSpPr>
          <p:cNvPr id="15" name="Text 13"/>
          <p:cNvSpPr/>
          <p:nvPr/>
        </p:nvSpPr>
        <p:spPr>
          <a:xfrm>
            <a:off x="8019288" y="1261872"/>
            <a:ext cx="1399032" cy="347472"/>
          </a:xfrm>
          <a:prstGeom prst="rect">
            <a:avLst/>
          </a:prstGeom>
          <a:noFill/>
          <a:ln/>
        </p:spPr>
        <p:txBody>
          <a:bodyPr wrap="square" lIns="0" tIns="0" rIns="0" bIns="0" rtlCol="0" anchor="ctr"/>
          <a:lstStyle/>
          <a:p>
            <a:pPr indent="0" marL="0">
              <a:buNone/>
            </a:pPr>
            <a:r>
              <a:rPr lang="en-US" sz="800" b="1" spc="100" kern="0" dirty="0">
                <a:solidFill>
                  <a:srgbClr val="5DB5AC"/>
                </a:solidFill>
                <a:latin typeface="Trebuchet MS" pitchFamily="34" charset="0"/>
                <a:ea typeface="Trebuchet MS" pitchFamily="34" charset="-122"/>
                <a:cs typeface="Trebuchet MS" pitchFamily="34" charset="-120"/>
              </a:rPr>
              <a:t>End</a:t>
            </a:r>
            <a:endParaRPr lang="en-US" sz="800" dirty="0"/>
          </a:p>
        </p:txBody>
      </p:sp>
      <p:sp>
        <p:nvSpPr>
          <p:cNvPr id="16" name="Text 14"/>
          <p:cNvSpPr/>
          <p:nvPr/>
        </p:nvSpPr>
        <p:spPr>
          <a:xfrm>
            <a:off x="457200" y="1691640"/>
            <a:ext cx="914400" cy="1097280"/>
          </a:xfrm>
          <a:prstGeom prst="rect">
            <a:avLst/>
          </a:prstGeom>
          <a:noFill/>
          <a:ln/>
        </p:spPr>
        <p:txBody>
          <a:bodyPr wrap="square" lIns="0" tIns="0" rIns="0" bIns="0" rtlCol="0" anchor="ctr"/>
          <a:lstStyle/>
          <a:p>
            <a:pPr algn="ctr" indent="0" marL="0">
              <a:buNone/>
            </a:pPr>
            <a:r>
              <a:rPr lang="en-US" sz="700" b="1" spc="150" kern="0" dirty="0">
                <a:solidFill>
                  <a:srgbClr val="888680"/>
                </a:solidFill>
                <a:latin typeface="Trebuchet MS" pitchFamily="34" charset="0"/>
                <a:ea typeface="Trebuchet MS" pitchFamily="34" charset="-122"/>
                <a:cs typeface="Trebuchet MS" pitchFamily="34" charset="-120"/>
              </a:rPr>
              <a:t>ACTIONS</a:t>
            </a:r>
            <a:endParaRPr lang="en-US" sz="700" dirty="0"/>
          </a:p>
        </p:txBody>
      </p:sp>
      <p:sp>
        <p:nvSpPr>
          <p:cNvPr id="17" name="Shape 15"/>
          <p:cNvSpPr/>
          <p:nvPr/>
        </p:nvSpPr>
        <p:spPr>
          <a:xfrm>
            <a:off x="1417320" y="1691640"/>
            <a:ext cx="1591056" cy="1097280"/>
          </a:xfrm>
          <a:prstGeom prst="rect">
            <a:avLst/>
          </a:prstGeom>
          <a:solidFill>
            <a:srgbClr val="1E1E1C"/>
          </a:solidFill>
          <a:ln w="6350">
            <a:solidFill>
              <a:srgbClr val="2E2E2A"/>
            </a:solidFill>
            <a:prstDash val="solid"/>
          </a:ln>
        </p:spPr>
      </p:sp>
      <p:sp>
        <p:nvSpPr>
          <p:cNvPr id="18" name="Text 16"/>
          <p:cNvSpPr/>
          <p:nvPr/>
        </p:nvSpPr>
        <p:spPr>
          <a:xfrm>
            <a:off x="1508760" y="1801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Learn about campaign</a:t>
            </a:r>
            <a:endParaRPr lang="en-US" sz="850" dirty="0"/>
          </a:p>
        </p:txBody>
      </p:sp>
      <p:sp>
        <p:nvSpPr>
          <p:cNvPr id="19" name="Text 17"/>
          <p:cNvSpPr/>
          <p:nvPr/>
        </p:nvSpPr>
        <p:spPr>
          <a:xfrm>
            <a:off x="1508760" y="2093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Learn about prizes</a:t>
            </a:r>
            <a:endParaRPr lang="en-US" sz="850" dirty="0"/>
          </a:p>
        </p:txBody>
      </p:sp>
      <p:sp>
        <p:nvSpPr>
          <p:cNvPr id="20" name="Shape 18"/>
          <p:cNvSpPr/>
          <p:nvPr/>
        </p:nvSpPr>
        <p:spPr>
          <a:xfrm>
            <a:off x="3044952" y="1691640"/>
            <a:ext cx="1591056" cy="1097280"/>
          </a:xfrm>
          <a:prstGeom prst="rect">
            <a:avLst/>
          </a:prstGeom>
          <a:solidFill>
            <a:srgbClr val="1E1E1C"/>
          </a:solidFill>
          <a:ln w="6350">
            <a:solidFill>
              <a:srgbClr val="2E2E2A"/>
            </a:solidFill>
            <a:prstDash val="solid"/>
          </a:ln>
        </p:spPr>
      </p:sp>
      <p:sp>
        <p:nvSpPr>
          <p:cNvPr id="21" name="Text 19"/>
          <p:cNvSpPr/>
          <p:nvPr/>
        </p:nvSpPr>
        <p:spPr>
          <a:xfrm>
            <a:off x="3136392" y="1801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Set up fundraising page</a:t>
            </a:r>
            <a:endParaRPr lang="en-US" sz="850" dirty="0"/>
          </a:p>
        </p:txBody>
      </p:sp>
      <p:sp>
        <p:nvSpPr>
          <p:cNvPr id="22" name="Text 20"/>
          <p:cNvSpPr/>
          <p:nvPr/>
        </p:nvSpPr>
        <p:spPr>
          <a:xfrm>
            <a:off x="3136392" y="2093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Pick personal goal</a:t>
            </a:r>
            <a:endParaRPr lang="en-US" sz="850" dirty="0"/>
          </a:p>
        </p:txBody>
      </p:sp>
      <p:sp>
        <p:nvSpPr>
          <p:cNvPr id="23" name="Text 21"/>
          <p:cNvSpPr/>
          <p:nvPr/>
        </p:nvSpPr>
        <p:spPr>
          <a:xfrm>
            <a:off x="3136392" y="2386584"/>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Post to social media</a:t>
            </a:r>
            <a:endParaRPr lang="en-US" sz="850" dirty="0"/>
          </a:p>
        </p:txBody>
      </p:sp>
      <p:sp>
        <p:nvSpPr>
          <p:cNvPr id="24" name="Shape 22"/>
          <p:cNvSpPr/>
          <p:nvPr/>
        </p:nvSpPr>
        <p:spPr>
          <a:xfrm>
            <a:off x="4672584" y="1691640"/>
            <a:ext cx="1591056" cy="1097280"/>
          </a:xfrm>
          <a:prstGeom prst="rect">
            <a:avLst/>
          </a:prstGeom>
          <a:solidFill>
            <a:srgbClr val="1E1E1C"/>
          </a:solidFill>
          <a:ln w="6350">
            <a:solidFill>
              <a:srgbClr val="2E2E2A"/>
            </a:solidFill>
            <a:prstDash val="solid"/>
          </a:ln>
        </p:spPr>
      </p:sp>
      <p:sp>
        <p:nvSpPr>
          <p:cNvPr id="25" name="Text 23"/>
          <p:cNvSpPr/>
          <p:nvPr/>
        </p:nvSpPr>
        <p:spPr>
          <a:xfrm>
            <a:off x="4764024" y="1801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Evangelize to friends &amp; family</a:t>
            </a:r>
            <a:endParaRPr lang="en-US" sz="850" dirty="0"/>
          </a:p>
        </p:txBody>
      </p:sp>
      <p:sp>
        <p:nvSpPr>
          <p:cNvPr id="26" name="Text 24"/>
          <p:cNvSpPr/>
          <p:nvPr/>
        </p:nvSpPr>
        <p:spPr>
          <a:xfrm>
            <a:off x="4764024" y="2093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Office interactions</a:t>
            </a:r>
            <a:endParaRPr lang="en-US" sz="850" dirty="0"/>
          </a:p>
        </p:txBody>
      </p:sp>
      <p:sp>
        <p:nvSpPr>
          <p:cNvPr id="27" name="Text 25"/>
          <p:cNvSpPr/>
          <p:nvPr/>
        </p:nvSpPr>
        <p:spPr>
          <a:xfrm>
            <a:off x="4764024" y="2386584"/>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Social media sharing</a:t>
            </a:r>
            <a:endParaRPr lang="en-US" sz="850" dirty="0"/>
          </a:p>
        </p:txBody>
      </p:sp>
      <p:sp>
        <p:nvSpPr>
          <p:cNvPr id="28" name="Shape 26"/>
          <p:cNvSpPr/>
          <p:nvPr/>
        </p:nvSpPr>
        <p:spPr>
          <a:xfrm>
            <a:off x="6300216" y="1691640"/>
            <a:ext cx="1591056" cy="1097280"/>
          </a:xfrm>
          <a:prstGeom prst="rect">
            <a:avLst/>
          </a:prstGeom>
          <a:solidFill>
            <a:srgbClr val="1E1E1C"/>
          </a:solidFill>
          <a:ln w="6350">
            <a:solidFill>
              <a:srgbClr val="2E2E2A"/>
            </a:solidFill>
            <a:prstDash val="solid"/>
          </a:ln>
        </p:spPr>
      </p:sp>
      <p:sp>
        <p:nvSpPr>
          <p:cNvPr id="29" name="Text 27"/>
          <p:cNvSpPr/>
          <p:nvPr/>
        </p:nvSpPr>
        <p:spPr>
          <a:xfrm>
            <a:off x="6391656" y="1801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Weekly competition updates</a:t>
            </a:r>
            <a:endParaRPr lang="en-US" sz="850" dirty="0"/>
          </a:p>
        </p:txBody>
      </p:sp>
      <p:sp>
        <p:nvSpPr>
          <p:cNvPr id="30" name="Text 28"/>
          <p:cNvSpPr/>
          <p:nvPr/>
        </p:nvSpPr>
        <p:spPr>
          <a:xfrm>
            <a:off x="6391656" y="2093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Office interactions</a:t>
            </a:r>
            <a:endParaRPr lang="en-US" sz="850" dirty="0"/>
          </a:p>
        </p:txBody>
      </p:sp>
      <p:sp>
        <p:nvSpPr>
          <p:cNvPr id="31" name="Text 29"/>
          <p:cNvSpPr/>
          <p:nvPr/>
        </p:nvSpPr>
        <p:spPr>
          <a:xfrm>
            <a:off x="6391656" y="2386584"/>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Check fundraising page</a:t>
            </a:r>
            <a:endParaRPr lang="en-US" sz="850" dirty="0"/>
          </a:p>
        </p:txBody>
      </p:sp>
      <p:sp>
        <p:nvSpPr>
          <p:cNvPr id="32" name="Shape 30"/>
          <p:cNvSpPr/>
          <p:nvPr/>
        </p:nvSpPr>
        <p:spPr>
          <a:xfrm>
            <a:off x="7927848" y="1691640"/>
            <a:ext cx="1591056" cy="1097280"/>
          </a:xfrm>
          <a:prstGeom prst="rect">
            <a:avLst/>
          </a:prstGeom>
          <a:solidFill>
            <a:srgbClr val="1E1E1C"/>
          </a:solidFill>
          <a:ln w="6350">
            <a:solidFill>
              <a:srgbClr val="2E2E2A"/>
            </a:solidFill>
            <a:prstDash val="solid"/>
          </a:ln>
        </p:spPr>
      </p:sp>
      <p:sp>
        <p:nvSpPr>
          <p:cNvPr id="33" name="Text 31"/>
          <p:cNvSpPr/>
          <p:nvPr/>
        </p:nvSpPr>
        <p:spPr>
          <a:xfrm>
            <a:off x="8019288" y="1801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Final awards</a:t>
            </a:r>
            <a:endParaRPr lang="en-US" sz="850" dirty="0"/>
          </a:p>
        </p:txBody>
      </p:sp>
      <p:sp>
        <p:nvSpPr>
          <p:cNvPr id="34" name="Text 32"/>
          <p:cNvSpPr/>
          <p:nvPr/>
        </p:nvSpPr>
        <p:spPr>
          <a:xfrm>
            <a:off x="8019288" y="2093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Receive swag</a:t>
            </a:r>
            <a:endParaRPr lang="en-US" sz="850" dirty="0"/>
          </a:p>
        </p:txBody>
      </p:sp>
      <p:sp>
        <p:nvSpPr>
          <p:cNvPr id="35" name="Text 33"/>
          <p:cNvSpPr/>
          <p:nvPr/>
        </p:nvSpPr>
        <p:spPr>
          <a:xfrm>
            <a:off x="8019288" y="2386584"/>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Share results with network</a:t>
            </a:r>
            <a:endParaRPr lang="en-US" sz="850" dirty="0"/>
          </a:p>
        </p:txBody>
      </p:sp>
      <p:sp>
        <p:nvSpPr>
          <p:cNvPr id="36" name="Text 34"/>
          <p:cNvSpPr/>
          <p:nvPr/>
        </p:nvSpPr>
        <p:spPr>
          <a:xfrm>
            <a:off x="457200" y="2834640"/>
            <a:ext cx="914400" cy="1097280"/>
          </a:xfrm>
          <a:prstGeom prst="rect">
            <a:avLst/>
          </a:prstGeom>
          <a:noFill/>
          <a:ln/>
        </p:spPr>
        <p:txBody>
          <a:bodyPr wrap="square" lIns="0" tIns="0" rIns="0" bIns="0" rtlCol="0" anchor="ctr"/>
          <a:lstStyle/>
          <a:p>
            <a:pPr algn="ctr" indent="0" marL="0">
              <a:buNone/>
            </a:pPr>
            <a:r>
              <a:rPr lang="en-US" sz="700" b="1" spc="150" kern="0" dirty="0">
                <a:solidFill>
                  <a:srgbClr val="888680"/>
                </a:solidFill>
                <a:latin typeface="Trebuchet MS" pitchFamily="34" charset="0"/>
                <a:ea typeface="Trebuchet MS" pitchFamily="34" charset="-122"/>
                <a:cs typeface="Trebuchet MS" pitchFamily="34" charset="-120"/>
              </a:rPr>
              <a:t>TOUCHPOINTS</a:t>
            </a:r>
            <a:endParaRPr lang="en-US" sz="700" dirty="0"/>
          </a:p>
        </p:txBody>
      </p:sp>
      <p:sp>
        <p:nvSpPr>
          <p:cNvPr id="37" name="Shape 35"/>
          <p:cNvSpPr/>
          <p:nvPr/>
        </p:nvSpPr>
        <p:spPr>
          <a:xfrm>
            <a:off x="1417320" y="2834640"/>
            <a:ext cx="1591056" cy="1097280"/>
          </a:xfrm>
          <a:prstGeom prst="rect">
            <a:avLst/>
          </a:prstGeom>
          <a:solidFill>
            <a:srgbClr val="141412"/>
          </a:solidFill>
          <a:ln w="6350">
            <a:solidFill>
              <a:srgbClr val="2E2E2A"/>
            </a:solidFill>
            <a:prstDash val="solid"/>
          </a:ln>
        </p:spPr>
      </p:sp>
      <p:sp>
        <p:nvSpPr>
          <p:cNvPr id="38" name="Text 36"/>
          <p:cNvSpPr/>
          <p:nvPr/>
        </p:nvSpPr>
        <p:spPr>
          <a:xfrm>
            <a:off x="1508760" y="2944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Intro email</a:t>
            </a:r>
            <a:endParaRPr lang="en-US" sz="850" dirty="0"/>
          </a:p>
        </p:txBody>
      </p:sp>
      <p:sp>
        <p:nvSpPr>
          <p:cNvPr id="39" name="Text 37"/>
          <p:cNvSpPr/>
          <p:nvPr/>
        </p:nvSpPr>
        <p:spPr>
          <a:xfrm>
            <a:off x="1508760" y="3236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3-min presentation</a:t>
            </a:r>
            <a:endParaRPr lang="en-US" sz="850" dirty="0"/>
          </a:p>
        </p:txBody>
      </p:sp>
      <p:sp>
        <p:nvSpPr>
          <p:cNvPr id="40" name="Shape 38"/>
          <p:cNvSpPr/>
          <p:nvPr/>
        </p:nvSpPr>
        <p:spPr>
          <a:xfrm>
            <a:off x="3044952" y="2834640"/>
            <a:ext cx="1591056" cy="1097280"/>
          </a:xfrm>
          <a:prstGeom prst="rect">
            <a:avLst/>
          </a:prstGeom>
          <a:solidFill>
            <a:srgbClr val="141412"/>
          </a:solidFill>
          <a:ln w="6350">
            <a:solidFill>
              <a:srgbClr val="2E2E2A"/>
            </a:solidFill>
            <a:prstDash val="solid"/>
          </a:ln>
        </p:spPr>
      </p:sp>
      <p:sp>
        <p:nvSpPr>
          <p:cNvPr id="41" name="Text 39"/>
          <p:cNvSpPr/>
          <p:nvPr/>
        </p:nvSpPr>
        <p:spPr>
          <a:xfrm>
            <a:off x="3136392" y="2944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P2P platform</a:t>
            </a:r>
            <a:endParaRPr lang="en-US" sz="850" dirty="0"/>
          </a:p>
        </p:txBody>
      </p:sp>
      <p:sp>
        <p:nvSpPr>
          <p:cNvPr id="42" name="Text 40"/>
          <p:cNvSpPr/>
          <p:nvPr/>
        </p:nvSpPr>
        <p:spPr>
          <a:xfrm>
            <a:off x="3136392" y="3236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Compelling stat visuals</a:t>
            </a:r>
            <a:endParaRPr lang="en-US" sz="850" dirty="0"/>
          </a:p>
        </p:txBody>
      </p:sp>
      <p:sp>
        <p:nvSpPr>
          <p:cNvPr id="43" name="Shape 41"/>
          <p:cNvSpPr/>
          <p:nvPr/>
        </p:nvSpPr>
        <p:spPr>
          <a:xfrm>
            <a:off x="4672584" y="2834640"/>
            <a:ext cx="1591056" cy="1097280"/>
          </a:xfrm>
          <a:prstGeom prst="rect">
            <a:avLst/>
          </a:prstGeom>
          <a:solidFill>
            <a:srgbClr val="141412"/>
          </a:solidFill>
          <a:ln w="6350">
            <a:solidFill>
              <a:srgbClr val="2E2E2A"/>
            </a:solidFill>
            <a:prstDash val="solid"/>
          </a:ln>
        </p:spPr>
      </p:sp>
      <p:sp>
        <p:nvSpPr>
          <p:cNvPr id="44" name="Text 42"/>
          <p:cNvSpPr/>
          <p:nvPr/>
        </p:nvSpPr>
        <p:spPr>
          <a:xfrm>
            <a:off x="4764024" y="2944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Weekly competition emails</a:t>
            </a:r>
            <a:endParaRPr lang="en-US" sz="850" dirty="0"/>
          </a:p>
        </p:txBody>
      </p:sp>
      <p:sp>
        <p:nvSpPr>
          <p:cNvPr id="45" name="Text 43"/>
          <p:cNvSpPr/>
          <p:nvPr/>
        </p:nvSpPr>
        <p:spPr>
          <a:xfrm>
            <a:off x="4764024" y="3236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Monthly newsletter</a:t>
            </a:r>
            <a:endParaRPr lang="en-US" sz="850" dirty="0"/>
          </a:p>
        </p:txBody>
      </p:sp>
      <p:sp>
        <p:nvSpPr>
          <p:cNvPr id="46" name="Shape 44"/>
          <p:cNvSpPr/>
          <p:nvPr/>
        </p:nvSpPr>
        <p:spPr>
          <a:xfrm>
            <a:off x="6300216" y="2834640"/>
            <a:ext cx="1591056" cy="1097280"/>
          </a:xfrm>
          <a:prstGeom prst="rect">
            <a:avLst/>
          </a:prstGeom>
          <a:solidFill>
            <a:srgbClr val="141412"/>
          </a:solidFill>
          <a:ln w="6350">
            <a:solidFill>
              <a:srgbClr val="2E2E2A"/>
            </a:solidFill>
            <a:prstDash val="solid"/>
          </a:ln>
        </p:spPr>
      </p:sp>
      <p:sp>
        <p:nvSpPr>
          <p:cNvPr id="47" name="Text 45"/>
          <p:cNvSpPr/>
          <p:nvPr/>
        </p:nvSpPr>
        <p:spPr>
          <a:xfrm>
            <a:off x="6391656" y="2944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Goal thermometer</a:t>
            </a:r>
            <a:endParaRPr lang="en-US" sz="850" dirty="0"/>
          </a:p>
        </p:txBody>
      </p:sp>
      <p:sp>
        <p:nvSpPr>
          <p:cNvPr id="48" name="Text 46"/>
          <p:cNvSpPr/>
          <p:nvPr/>
        </p:nvSpPr>
        <p:spPr>
          <a:xfrm>
            <a:off x="6391656" y="3236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Weekly office prize</a:t>
            </a:r>
            <a:endParaRPr lang="en-US" sz="850" dirty="0"/>
          </a:p>
        </p:txBody>
      </p:sp>
      <p:sp>
        <p:nvSpPr>
          <p:cNvPr id="49" name="Shape 47"/>
          <p:cNvSpPr/>
          <p:nvPr/>
        </p:nvSpPr>
        <p:spPr>
          <a:xfrm>
            <a:off x="7927848" y="2834640"/>
            <a:ext cx="1591056" cy="1097280"/>
          </a:xfrm>
          <a:prstGeom prst="rect">
            <a:avLst/>
          </a:prstGeom>
          <a:solidFill>
            <a:srgbClr val="141412"/>
          </a:solidFill>
          <a:ln w="6350">
            <a:solidFill>
              <a:srgbClr val="2E2E2A"/>
            </a:solidFill>
            <a:prstDash val="solid"/>
          </a:ln>
        </p:spPr>
      </p:sp>
      <p:sp>
        <p:nvSpPr>
          <p:cNvPr id="50" name="Text 48"/>
          <p:cNvSpPr/>
          <p:nvPr/>
        </p:nvSpPr>
        <p:spPr>
          <a:xfrm>
            <a:off x="8019288" y="2944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One Club cards</a:t>
            </a:r>
            <a:endParaRPr lang="en-US" sz="850" dirty="0"/>
          </a:p>
        </p:txBody>
      </p:sp>
      <p:sp>
        <p:nvSpPr>
          <p:cNvPr id="51" name="Text 49"/>
          <p:cNvSpPr/>
          <p:nvPr/>
        </p:nvSpPr>
        <p:spPr>
          <a:xfrm>
            <a:off x="8019288" y="3236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Gifts and swag</a:t>
            </a:r>
            <a:endParaRPr lang="en-US" sz="850" dirty="0"/>
          </a:p>
        </p:txBody>
      </p:sp>
      <p:sp>
        <p:nvSpPr>
          <p:cNvPr id="52" name="Text 50"/>
          <p:cNvSpPr/>
          <p:nvPr/>
        </p:nvSpPr>
        <p:spPr>
          <a:xfrm>
            <a:off x="457200" y="3977640"/>
            <a:ext cx="914400" cy="1097280"/>
          </a:xfrm>
          <a:prstGeom prst="rect">
            <a:avLst/>
          </a:prstGeom>
          <a:noFill/>
          <a:ln/>
        </p:spPr>
        <p:txBody>
          <a:bodyPr wrap="square" lIns="0" tIns="0" rIns="0" bIns="0" rtlCol="0" anchor="ctr"/>
          <a:lstStyle/>
          <a:p>
            <a:pPr algn="ctr" indent="0" marL="0">
              <a:buNone/>
            </a:pPr>
            <a:r>
              <a:rPr lang="en-US" sz="700" b="1" spc="150" kern="0" dirty="0">
                <a:solidFill>
                  <a:srgbClr val="888680"/>
                </a:solidFill>
                <a:latin typeface="Trebuchet MS" pitchFamily="34" charset="0"/>
                <a:ea typeface="Trebuchet MS" pitchFamily="34" charset="-122"/>
                <a:cs typeface="Trebuchet MS" pitchFamily="34" charset="-120"/>
              </a:rPr>
              <a:t>EXPERIENCE</a:t>
            </a:r>
            <a:endParaRPr lang="en-US" sz="700" dirty="0"/>
          </a:p>
        </p:txBody>
      </p:sp>
      <p:sp>
        <p:nvSpPr>
          <p:cNvPr id="53" name="Shape 51"/>
          <p:cNvSpPr/>
          <p:nvPr/>
        </p:nvSpPr>
        <p:spPr>
          <a:xfrm>
            <a:off x="1417320" y="3977640"/>
            <a:ext cx="1591056" cy="1097280"/>
          </a:xfrm>
          <a:prstGeom prst="rect">
            <a:avLst/>
          </a:prstGeom>
          <a:solidFill>
            <a:srgbClr val="1E1E1C"/>
          </a:solidFill>
          <a:ln w="6350">
            <a:solidFill>
              <a:srgbClr val="2E2E2A"/>
            </a:solidFill>
            <a:prstDash val="solid"/>
          </a:ln>
        </p:spPr>
      </p:sp>
      <p:sp>
        <p:nvSpPr>
          <p:cNvPr id="54" name="Text 52"/>
          <p:cNvSpPr/>
          <p:nvPr/>
        </p:nvSpPr>
        <p:spPr>
          <a:xfrm>
            <a:off x="1508760" y="4087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Intrigue</a:t>
            </a:r>
            <a:endParaRPr lang="en-US" sz="850" dirty="0"/>
          </a:p>
        </p:txBody>
      </p:sp>
      <p:sp>
        <p:nvSpPr>
          <p:cNvPr id="55" name="Text 53"/>
          <p:cNvSpPr/>
          <p:nvPr/>
        </p:nvSpPr>
        <p:spPr>
          <a:xfrm>
            <a:off x="1508760" y="4379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Excitement</a:t>
            </a:r>
            <a:endParaRPr lang="en-US" sz="850" dirty="0"/>
          </a:p>
        </p:txBody>
      </p:sp>
      <p:sp>
        <p:nvSpPr>
          <p:cNvPr id="56" name="Shape 54"/>
          <p:cNvSpPr/>
          <p:nvPr/>
        </p:nvSpPr>
        <p:spPr>
          <a:xfrm>
            <a:off x="3044952" y="3977640"/>
            <a:ext cx="1591056" cy="1097280"/>
          </a:xfrm>
          <a:prstGeom prst="rect">
            <a:avLst/>
          </a:prstGeom>
          <a:solidFill>
            <a:srgbClr val="1E1E1C"/>
          </a:solidFill>
          <a:ln w="6350">
            <a:solidFill>
              <a:srgbClr val="2E2E2A"/>
            </a:solidFill>
            <a:prstDash val="solid"/>
          </a:ln>
        </p:spPr>
      </p:sp>
      <p:sp>
        <p:nvSpPr>
          <p:cNvPr id="57" name="Text 55"/>
          <p:cNvSpPr/>
          <p:nvPr/>
        </p:nvSpPr>
        <p:spPr>
          <a:xfrm>
            <a:off x="3136392" y="4087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Doubt</a:t>
            </a:r>
            <a:endParaRPr lang="en-US" sz="850" dirty="0"/>
          </a:p>
        </p:txBody>
      </p:sp>
      <p:sp>
        <p:nvSpPr>
          <p:cNvPr id="58" name="Text 56"/>
          <p:cNvSpPr/>
          <p:nvPr/>
        </p:nvSpPr>
        <p:spPr>
          <a:xfrm>
            <a:off x="3136392" y="4379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Anticipation</a:t>
            </a:r>
            <a:endParaRPr lang="en-US" sz="850" dirty="0"/>
          </a:p>
        </p:txBody>
      </p:sp>
      <p:sp>
        <p:nvSpPr>
          <p:cNvPr id="59" name="Shape 57"/>
          <p:cNvSpPr/>
          <p:nvPr/>
        </p:nvSpPr>
        <p:spPr>
          <a:xfrm>
            <a:off x="4672584" y="3977640"/>
            <a:ext cx="1591056" cy="1097280"/>
          </a:xfrm>
          <a:prstGeom prst="rect">
            <a:avLst/>
          </a:prstGeom>
          <a:solidFill>
            <a:srgbClr val="1E1E1C"/>
          </a:solidFill>
          <a:ln w="6350">
            <a:solidFill>
              <a:srgbClr val="2E2E2A"/>
            </a:solidFill>
            <a:prstDash val="solid"/>
          </a:ln>
        </p:spPr>
      </p:sp>
      <p:sp>
        <p:nvSpPr>
          <p:cNvPr id="60" name="Text 58"/>
          <p:cNvSpPr/>
          <p:nvPr/>
        </p:nvSpPr>
        <p:spPr>
          <a:xfrm>
            <a:off x="4764024" y="4087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Competition</a:t>
            </a:r>
            <a:endParaRPr lang="en-US" sz="850" dirty="0"/>
          </a:p>
        </p:txBody>
      </p:sp>
      <p:sp>
        <p:nvSpPr>
          <p:cNvPr id="61" name="Text 59"/>
          <p:cNvSpPr/>
          <p:nvPr/>
        </p:nvSpPr>
        <p:spPr>
          <a:xfrm>
            <a:off x="4764024" y="4379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Excitement</a:t>
            </a:r>
            <a:endParaRPr lang="en-US" sz="850" dirty="0"/>
          </a:p>
        </p:txBody>
      </p:sp>
      <p:sp>
        <p:nvSpPr>
          <p:cNvPr id="62" name="Shape 60"/>
          <p:cNvSpPr/>
          <p:nvPr/>
        </p:nvSpPr>
        <p:spPr>
          <a:xfrm>
            <a:off x="6300216" y="3977640"/>
            <a:ext cx="1591056" cy="1097280"/>
          </a:xfrm>
          <a:prstGeom prst="rect">
            <a:avLst/>
          </a:prstGeom>
          <a:solidFill>
            <a:srgbClr val="1E1E1C"/>
          </a:solidFill>
          <a:ln w="6350">
            <a:solidFill>
              <a:srgbClr val="2E2E2A"/>
            </a:solidFill>
            <a:prstDash val="solid"/>
          </a:ln>
        </p:spPr>
      </p:sp>
      <p:sp>
        <p:nvSpPr>
          <p:cNvPr id="63" name="Text 61"/>
          <p:cNvSpPr/>
          <p:nvPr/>
        </p:nvSpPr>
        <p:spPr>
          <a:xfrm>
            <a:off x="6391656" y="4087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Engagement</a:t>
            </a:r>
            <a:endParaRPr lang="en-US" sz="850" dirty="0"/>
          </a:p>
        </p:txBody>
      </p:sp>
      <p:sp>
        <p:nvSpPr>
          <p:cNvPr id="64" name="Text 62"/>
          <p:cNvSpPr/>
          <p:nvPr/>
        </p:nvSpPr>
        <p:spPr>
          <a:xfrm>
            <a:off x="6391656" y="4379976"/>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Momentum</a:t>
            </a:r>
            <a:endParaRPr lang="en-US" sz="850" dirty="0"/>
          </a:p>
        </p:txBody>
      </p:sp>
      <p:sp>
        <p:nvSpPr>
          <p:cNvPr id="65" name="Shape 63"/>
          <p:cNvSpPr/>
          <p:nvPr/>
        </p:nvSpPr>
        <p:spPr>
          <a:xfrm>
            <a:off x="7927848" y="3977640"/>
            <a:ext cx="1591056" cy="1097280"/>
          </a:xfrm>
          <a:prstGeom prst="rect">
            <a:avLst/>
          </a:prstGeom>
          <a:solidFill>
            <a:srgbClr val="1E1E1C"/>
          </a:solidFill>
          <a:ln w="6350">
            <a:solidFill>
              <a:srgbClr val="2E2E2A"/>
            </a:solidFill>
            <a:prstDash val="solid"/>
          </a:ln>
        </p:spPr>
      </p:sp>
      <p:sp>
        <p:nvSpPr>
          <p:cNvPr id="66" name="Text 64"/>
          <p:cNvSpPr/>
          <p:nvPr/>
        </p:nvSpPr>
        <p:spPr>
          <a:xfrm>
            <a:off x="8019288" y="4087368"/>
            <a:ext cx="1399032" cy="274320"/>
          </a:xfrm>
          <a:prstGeom prst="rect">
            <a:avLst/>
          </a:prstGeom>
          <a:noFill/>
          <a:ln/>
        </p:spPr>
        <p:txBody>
          <a:bodyPr wrap="square" lIns="0" tIns="0" rIns="0" bIns="0" rtlCol="0" anchor="ctr"/>
          <a:lstStyle/>
          <a:p>
            <a:pPr indent="0" marL="0">
              <a:buNone/>
            </a:pPr>
            <a:r>
              <a:rPr lang="en-US" sz="850" dirty="0">
                <a:solidFill>
                  <a:srgbClr val="A09E9A"/>
                </a:solidFill>
                <a:latin typeface="Trebuchet MS" pitchFamily="34" charset="0"/>
                <a:ea typeface="Trebuchet MS" pitchFamily="34" charset="-122"/>
                <a:cs typeface="Trebuchet MS" pitchFamily="34" charset="-120"/>
              </a:rPr>
              <a:t>Collective Accomplishment</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1A10"/>
        </a:solidFill>
      </p:bgPr>
    </p:bg>
    <p:spTree>
      <p:nvGrpSpPr>
        <p:cNvPr id="1" name=""/>
        <p:cNvGrpSpPr/>
        <p:nvPr/>
      </p:nvGrpSpPr>
      <p:grpSpPr>
        <a:xfrm>
          <a:off x="0" y="0"/>
          <a:ext cx="0" cy="0"/>
          <a:chOff x="0" y="0"/>
          <a:chExt cx="0" cy="0"/>
        </a:xfrm>
      </p:grpSpPr>
      <p:sp>
        <p:nvSpPr>
          <p:cNvPr id="2" name="Shape 0"/>
          <p:cNvSpPr/>
          <p:nvPr/>
        </p:nvSpPr>
        <p:spPr>
          <a:xfrm>
            <a:off x="0" y="91440"/>
            <a:ext cx="27432" cy="27432"/>
          </a:xfrm>
          <a:prstGeom prst="ellipse">
            <a:avLst/>
          </a:prstGeom>
          <a:solidFill>
            <a:srgbClr val="3A8A82">
              <a:alpha val="30000"/>
            </a:srgbClr>
          </a:solidFill>
          <a:ln/>
        </p:spPr>
      </p:sp>
      <p:sp>
        <p:nvSpPr>
          <p:cNvPr id="3" name="Shape 1"/>
          <p:cNvSpPr/>
          <p:nvPr/>
        </p:nvSpPr>
        <p:spPr>
          <a:xfrm>
            <a:off x="1097280" y="91440"/>
            <a:ext cx="27432" cy="27432"/>
          </a:xfrm>
          <a:prstGeom prst="ellipse">
            <a:avLst/>
          </a:prstGeom>
          <a:solidFill>
            <a:srgbClr val="3A8A82">
              <a:alpha val="30000"/>
            </a:srgbClr>
          </a:solidFill>
          <a:ln/>
        </p:spPr>
      </p:sp>
      <p:sp>
        <p:nvSpPr>
          <p:cNvPr id="4" name="Shape 2"/>
          <p:cNvSpPr/>
          <p:nvPr/>
        </p:nvSpPr>
        <p:spPr>
          <a:xfrm>
            <a:off x="2194560" y="91440"/>
            <a:ext cx="27432" cy="27432"/>
          </a:xfrm>
          <a:prstGeom prst="ellipse">
            <a:avLst/>
          </a:prstGeom>
          <a:solidFill>
            <a:srgbClr val="3A8A82">
              <a:alpha val="30000"/>
            </a:srgbClr>
          </a:solidFill>
          <a:ln/>
        </p:spPr>
      </p:sp>
      <p:sp>
        <p:nvSpPr>
          <p:cNvPr id="5" name="Shape 3"/>
          <p:cNvSpPr/>
          <p:nvPr/>
        </p:nvSpPr>
        <p:spPr>
          <a:xfrm>
            <a:off x="3291840" y="91440"/>
            <a:ext cx="27432" cy="27432"/>
          </a:xfrm>
          <a:prstGeom prst="ellipse">
            <a:avLst/>
          </a:prstGeom>
          <a:solidFill>
            <a:srgbClr val="3A8A82">
              <a:alpha val="30000"/>
            </a:srgbClr>
          </a:solidFill>
          <a:ln/>
        </p:spPr>
      </p:sp>
      <p:sp>
        <p:nvSpPr>
          <p:cNvPr id="6" name="Shape 4"/>
          <p:cNvSpPr/>
          <p:nvPr/>
        </p:nvSpPr>
        <p:spPr>
          <a:xfrm>
            <a:off x="4389120" y="91440"/>
            <a:ext cx="27432" cy="27432"/>
          </a:xfrm>
          <a:prstGeom prst="ellipse">
            <a:avLst/>
          </a:prstGeom>
          <a:solidFill>
            <a:srgbClr val="3A8A82">
              <a:alpha val="30000"/>
            </a:srgbClr>
          </a:solidFill>
          <a:ln/>
        </p:spPr>
      </p:sp>
      <p:sp>
        <p:nvSpPr>
          <p:cNvPr id="7" name="Shape 5"/>
          <p:cNvSpPr/>
          <p:nvPr/>
        </p:nvSpPr>
        <p:spPr>
          <a:xfrm>
            <a:off x="5486400" y="91440"/>
            <a:ext cx="27432" cy="27432"/>
          </a:xfrm>
          <a:prstGeom prst="ellipse">
            <a:avLst/>
          </a:prstGeom>
          <a:solidFill>
            <a:srgbClr val="3A8A82">
              <a:alpha val="30000"/>
            </a:srgbClr>
          </a:solidFill>
          <a:ln/>
        </p:spPr>
      </p:sp>
      <p:sp>
        <p:nvSpPr>
          <p:cNvPr id="8" name="Shape 6"/>
          <p:cNvSpPr/>
          <p:nvPr/>
        </p:nvSpPr>
        <p:spPr>
          <a:xfrm>
            <a:off x="6583680" y="91440"/>
            <a:ext cx="27432" cy="27432"/>
          </a:xfrm>
          <a:prstGeom prst="ellipse">
            <a:avLst/>
          </a:prstGeom>
          <a:solidFill>
            <a:srgbClr val="3A8A82">
              <a:alpha val="30000"/>
            </a:srgbClr>
          </a:solidFill>
          <a:ln/>
        </p:spPr>
      </p:sp>
      <p:sp>
        <p:nvSpPr>
          <p:cNvPr id="9" name="Shape 7"/>
          <p:cNvSpPr/>
          <p:nvPr/>
        </p:nvSpPr>
        <p:spPr>
          <a:xfrm>
            <a:off x="7680960" y="91440"/>
            <a:ext cx="27432" cy="27432"/>
          </a:xfrm>
          <a:prstGeom prst="ellipse">
            <a:avLst/>
          </a:prstGeom>
          <a:solidFill>
            <a:srgbClr val="3A8A82">
              <a:alpha val="30000"/>
            </a:srgbClr>
          </a:solidFill>
          <a:ln/>
        </p:spPr>
      </p:sp>
      <p:sp>
        <p:nvSpPr>
          <p:cNvPr id="10" name="Text 8"/>
          <p:cNvSpPr/>
          <p:nvPr/>
        </p:nvSpPr>
        <p:spPr>
          <a:xfrm>
            <a:off x="457200" y="274320"/>
            <a:ext cx="36576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OUTCOMES</a:t>
            </a:r>
            <a:endParaRPr lang="en-US" sz="700" dirty="0"/>
          </a:p>
        </p:txBody>
      </p:sp>
      <p:sp>
        <p:nvSpPr>
          <p:cNvPr id="11" name="Text 9"/>
          <p:cNvSpPr/>
          <p:nvPr/>
        </p:nvSpPr>
        <p:spPr>
          <a:xfrm>
            <a:off x="457200" y="438912"/>
            <a:ext cx="5486400" cy="1005840"/>
          </a:xfrm>
          <a:prstGeom prst="rect">
            <a:avLst/>
          </a:prstGeom>
          <a:noFill/>
          <a:ln/>
        </p:spPr>
        <p:txBody>
          <a:bodyPr wrap="square" lIns="0" tIns="0" rIns="0" bIns="0" rtlCol="0" anchor="ctr"/>
          <a:lstStyle/>
          <a:p>
            <a:pPr indent="0" marL="0">
              <a:buNone/>
            </a:pPr>
            <a:r>
              <a:rPr lang="en-US" sz="6400" dirty="0">
                <a:solidFill>
                  <a:srgbClr val="5DB5AC"/>
                </a:solidFill>
                <a:latin typeface="Georgia" pitchFamily="34" charset="0"/>
                <a:ea typeface="Georgia" pitchFamily="34" charset="-122"/>
                <a:cs typeface="Georgia" pitchFamily="34" charset="-120"/>
              </a:rPr>
              <a:t>Success.</a:t>
            </a:r>
            <a:endParaRPr lang="en-US" sz="6400" dirty="0"/>
          </a:p>
        </p:txBody>
      </p:sp>
      <p:sp>
        <p:nvSpPr>
          <p:cNvPr id="12" name="Shape 10"/>
          <p:cNvSpPr/>
          <p:nvPr/>
        </p:nvSpPr>
        <p:spPr>
          <a:xfrm>
            <a:off x="457200" y="1508760"/>
            <a:ext cx="8229600" cy="0"/>
          </a:xfrm>
          <a:prstGeom prst="line">
            <a:avLst/>
          </a:prstGeom>
          <a:noFill/>
          <a:ln w="9525">
            <a:solidFill>
              <a:srgbClr val="2E2E2A"/>
            </a:solidFill>
            <a:prstDash val="solid"/>
          </a:ln>
        </p:spPr>
      </p:sp>
      <p:sp>
        <p:nvSpPr>
          <p:cNvPr id="13" name="Shape 11"/>
          <p:cNvSpPr/>
          <p:nvPr/>
        </p:nvSpPr>
        <p:spPr>
          <a:xfrm>
            <a:off x="457200" y="1691640"/>
            <a:ext cx="2651760" cy="2377440"/>
          </a:xfrm>
          <a:prstGeom prst="rect">
            <a:avLst/>
          </a:prstGeom>
          <a:solidFill>
            <a:srgbClr val="000000">
              <a:alpha val="50000"/>
            </a:srgbClr>
          </a:solidFill>
          <a:ln w="9525">
            <a:solidFill>
              <a:srgbClr val="3A3A36"/>
            </a:solidFill>
            <a:prstDash val="solid"/>
          </a:ln>
        </p:spPr>
      </p:sp>
      <p:sp>
        <p:nvSpPr>
          <p:cNvPr id="14" name="Text 12"/>
          <p:cNvSpPr/>
          <p:nvPr/>
        </p:nvSpPr>
        <p:spPr>
          <a:xfrm>
            <a:off x="685800" y="1965960"/>
            <a:ext cx="2194560" cy="82296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$31,137</a:t>
            </a:r>
            <a:endParaRPr lang="en-US" sz="2800" dirty="0"/>
          </a:p>
        </p:txBody>
      </p:sp>
      <p:sp>
        <p:nvSpPr>
          <p:cNvPr id="15" name="Shape 13"/>
          <p:cNvSpPr/>
          <p:nvPr/>
        </p:nvSpPr>
        <p:spPr>
          <a:xfrm>
            <a:off x="685800" y="2788920"/>
            <a:ext cx="2194560" cy="0"/>
          </a:xfrm>
          <a:prstGeom prst="line">
            <a:avLst/>
          </a:prstGeom>
          <a:noFill/>
          <a:ln w="9525">
            <a:solidFill>
              <a:srgbClr val="3A3A36"/>
            </a:solidFill>
            <a:prstDash val="solid"/>
          </a:ln>
        </p:spPr>
      </p:sp>
      <p:sp>
        <p:nvSpPr>
          <p:cNvPr id="16" name="Text 14"/>
          <p:cNvSpPr/>
          <p:nvPr/>
        </p:nvSpPr>
        <p:spPr>
          <a:xfrm>
            <a:off x="685800" y="2926080"/>
            <a:ext cx="2194560" cy="1005840"/>
          </a:xfrm>
          <a:prstGeom prst="rect">
            <a:avLst/>
          </a:prstGeom>
          <a:noFill/>
          <a:ln/>
        </p:spPr>
        <p:txBody>
          <a:bodyPr wrap="square" lIns="0" tIns="0" rIns="0" bIns="0" rtlCol="0" anchor="ctr"/>
          <a:lstStyle/>
          <a:p>
            <a:pPr indent="0" marL="0">
              <a:lnSpc>
                <a:spcPct val="140000"/>
              </a:lnSpc>
              <a:buNone/>
            </a:pPr>
            <a:r>
              <a:rPr lang="en-US" sz="950" dirty="0">
                <a:solidFill>
                  <a:srgbClr val="A09E9A"/>
                </a:solidFill>
                <a:latin typeface="Trebuchet MS" pitchFamily="34" charset="0"/>
                <a:ea typeface="Trebuchet MS" pitchFamily="34" charset="-122"/>
                <a:cs typeface="Trebuchet MS" pitchFamily="34" charset="-120"/>
              </a:rPr>
              <a:t>Raised in first official holiday giving campaign — more than double the $15K goal</a:t>
            </a:r>
            <a:endParaRPr lang="en-US" sz="950" dirty="0"/>
          </a:p>
        </p:txBody>
      </p:sp>
      <p:sp>
        <p:nvSpPr>
          <p:cNvPr id="17" name="Shape 15"/>
          <p:cNvSpPr/>
          <p:nvPr/>
        </p:nvSpPr>
        <p:spPr>
          <a:xfrm>
            <a:off x="3310128" y="1691640"/>
            <a:ext cx="2651760" cy="2377440"/>
          </a:xfrm>
          <a:prstGeom prst="rect">
            <a:avLst/>
          </a:prstGeom>
          <a:solidFill>
            <a:srgbClr val="000000">
              <a:alpha val="50000"/>
            </a:srgbClr>
          </a:solidFill>
          <a:ln w="9525">
            <a:solidFill>
              <a:srgbClr val="3A3A36"/>
            </a:solidFill>
            <a:prstDash val="solid"/>
          </a:ln>
        </p:spPr>
      </p:sp>
      <p:sp>
        <p:nvSpPr>
          <p:cNvPr id="18" name="Text 16"/>
          <p:cNvSpPr/>
          <p:nvPr/>
        </p:nvSpPr>
        <p:spPr>
          <a:xfrm>
            <a:off x="3538728" y="1965960"/>
            <a:ext cx="2194560" cy="82296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2 months</a:t>
            </a:r>
            <a:endParaRPr lang="en-US" sz="2800" dirty="0"/>
          </a:p>
        </p:txBody>
      </p:sp>
      <p:sp>
        <p:nvSpPr>
          <p:cNvPr id="19" name="Shape 17"/>
          <p:cNvSpPr/>
          <p:nvPr/>
        </p:nvSpPr>
        <p:spPr>
          <a:xfrm>
            <a:off x="3538728" y="2788920"/>
            <a:ext cx="2194560" cy="0"/>
          </a:xfrm>
          <a:prstGeom prst="line">
            <a:avLst/>
          </a:prstGeom>
          <a:noFill/>
          <a:ln w="9525">
            <a:solidFill>
              <a:srgbClr val="3A3A36"/>
            </a:solidFill>
            <a:prstDash val="solid"/>
          </a:ln>
        </p:spPr>
      </p:sp>
      <p:sp>
        <p:nvSpPr>
          <p:cNvPr id="20" name="Text 18"/>
          <p:cNvSpPr/>
          <p:nvPr/>
        </p:nvSpPr>
        <p:spPr>
          <a:xfrm>
            <a:off x="3538728" y="2926080"/>
            <a:ext cx="2194560" cy="1005840"/>
          </a:xfrm>
          <a:prstGeom prst="rect">
            <a:avLst/>
          </a:prstGeom>
          <a:noFill/>
          <a:ln/>
        </p:spPr>
        <p:txBody>
          <a:bodyPr wrap="square" lIns="0" tIns="0" rIns="0" bIns="0" rtlCol="0" anchor="ctr"/>
          <a:lstStyle/>
          <a:p>
            <a:pPr indent="0" marL="0">
              <a:lnSpc>
                <a:spcPct val="140000"/>
              </a:lnSpc>
              <a:buNone/>
            </a:pPr>
            <a:r>
              <a:rPr lang="en-US" sz="950" dirty="0">
                <a:solidFill>
                  <a:srgbClr val="A09E9A"/>
                </a:solidFill>
                <a:latin typeface="Trebuchet MS" pitchFamily="34" charset="0"/>
                <a:ea typeface="Trebuchet MS" pitchFamily="34" charset="-122"/>
                <a:cs typeface="Trebuchet MS" pitchFamily="34" charset="-120"/>
              </a:rPr>
              <a:t>Campaign duration — extended past original end date due to high response rate</a:t>
            </a:r>
            <a:endParaRPr lang="en-US" sz="950" dirty="0"/>
          </a:p>
        </p:txBody>
      </p:sp>
      <p:sp>
        <p:nvSpPr>
          <p:cNvPr id="21" name="Shape 19"/>
          <p:cNvSpPr/>
          <p:nvPr/>
        </p:nvSpPr>
        <p:spPr>
          <a:xfrm>
            <a:off x="6163056" y="1691640"/>
            <a:ext cx="2651760" cy="2377440"/>
          </a:xfrm>
          <a:prstGeom prst="rect">
            <a:avLst/>
          </a:prstGeom>
          <a:solidFill>
            <a:srgbClr val="000000">
              <a:alpha val="50000"/>
            </a:srgbClr>
          </a:solidFill>
          <a:ln w="9525">
            <a:solidFill>
              <a:srgbClr val="3A3A36"/>
            </a:solidFill>
            <a:prstDash val="solid"/>
          </a:ln>
        </p:spPr>
      </p:sp>
      <p:sp>
        <p:nvSpPr>
          <p:cNvPr id="22" name="Text 20"/>
          <p:cNvSpPr/>
          <p:nvPr/>
        </p:nvSpPr>
        <p:spPr>
          <a:xfrm>
            <a:off x="6391656" y="1965960"/>
            <a:ext cx="2194560" cy="82296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Codified</a:t>
            </a:r>
            <a:endParaRPr lang="en-US" sz="2800" dirty="0"/>
          </a:p>
        </p:txBody>
      </p:sp>
      <p:sp>
        <p:nvSpPr>
          <p:cNvPr id="23" name="Shape 21"/>
          <p:cNvSpPr/>
          <p:nvPr/>
        </p:nvSpPr>
        <p:spPr>
          <a:xfrm>
            <a:off x="6391656" y="2788920"/>
            <a:ext cx="2194560" cy="0"/>
          </a:xfrm>
          <a:prstGeom prst="line">
            <a:avLst/>
          </a:prstGeom>
          <a:noFill/>
          <a:ln w="9525">
            <a:solidFill>
              <a:srgbClr val="3A3A36"/>
            </a:solidFill>
            <a:prstDash val="solid"/>
          </a:ln>
        </p:spPr>
      </p:sp>
      <p:sp>
        <p:nvSpPr>
          <p:cNvPr id="24" name="Text 22"/>
          <p:cNvSpPr/>
          <p:nvPr/>
        </p:nvSpPr>
        <p:spPr>
          <a:xfrm>
            <a:off x="6391656" y="2926080"/>
            <a:ext cx="2194560" cy="1005840"/>
          </a:xfrm>
          <a:prstGeom prst="rect">
            <a:avLst/>
          </a:prstGeom>
          <a:noFill/>
          <a:ln/>
        </p:spPr>
        <p:txBody>
          <a:bodyPr wrap="square" lIns="0" tIns="0" rIns="0" bIns="0" rtlCol="0" anchor="ctr"/>
          <a:lstStyle/>
          <a:p>
            <a:pPr indent="0" marL="0">
              <a:lnSpc>
                <a:spcPct val="140000"/>
              </a:lnSpc>
              <a:buNone/>
            </a:pPr>
            <a:r>
              <a:rPr lang="en-US" sz="950" dirty="0">
                <a:solidFill>
                  <a:srgbClr val="A09E9A"/>
                </a:solidFill>
                <a:latin typeface="Trebuchet MS" pitchFamily="34" charset="0"/>
                <a:ea typeface="Trebuchet MS" pitchFamily="34" charset="-122"/>
                <a:cs typeface="Trebuchet MS" pitchFamily="34" charset="-120"/>
              </a:rPr>
              <a:t>A replicable P2P playbook enabling an annual additional income stream for EOYDC</a:t>
            </a:r>
            <a:endParaRPr lang="en-US" sz="950" dirty="0"/>
          </a:p>
        </p:txBody>
      </p:sp>
      <p:sp>
        <p:nvSpPr>
          <p:cNvPr id="25" name="Text 23"/>
          <p:cNvSpPr/>
          <p:nvPr/>
        </p:nvSpPr>
        <p:spPr>
          <a:xfrm>
            <a:off x="457200" y="4754880"/>
            <a:ext cx="8229600" cy="256032"/>
          </a:xfrm>
          <a:prstGeom prst="rect">
            <a:avLst/>
          </a:prstGeom>
          <a:noFill/>
          <a:ln/>
        </p:spPr>
        <p:txBody>
          <a:bodyPr wrap="square" lIns="0" tIns="0" rIns="0" bIns="0" rtlCol="0" anchor="ctr"/>
          <a:lstStyle/>
          <a:p>
            <a:pPr indent="0" marL="0">
              <a:buNone/>
            </a:pPr>
            <a:r>
              <a:rPr lang="en-US" sz="800" dirty="0">
                <a:solidFill>
                  <a:srgbClr val="888680"/>
                </a:solidFill>
                <a:latin typeface="Trebuchet MS" pitchFamily="34" charset="0"/>
                <a:ea typeface="Trebuchet MS" pitchFamily="34" charset="-122"/>
                <a:cs typeface="Trebuchet MS" pitchFamily="34" charset="-120"/>
              </a:rPr>
              <a:t>Cara A. Brown, MBA  ·  caraabrown.com</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0D0B"/>
        </a:solidFill>
      </p:bgPr>
    </p:bg>
    <p:spTree>
      <p:nvGrpSpPr>
        <p:cNvPr id="1" name=""/>
        <p:cNvGrpSpPr/>
        <p:nvPr/>
      </p:nvGrpSpPr>
      <p:grpSpPr>
        <a:xfrm>
          <a:off x="0" y="0"/>
          <a:ext cx="0" cy="0"/>
          <a:chOff x="0" y="0"/>
          <a:chExt cx="0" cy="0"/>
        </a:xfrm>
      </p:grpSpPr>
      <p:sp>
        <p:nvSpPr>
          <p:cNvPr id="2" name="Text 0"/>
          <p:cNvSpPr/>
          <p:nvPr/>
        </p:nvSpPr>
        <p:spPr>
          <a:xfrm>
            <a:off x="457200" y="27432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RECOGNITION</a:t>
            </a:r>
            <a:endParaRPr lang="en-US" sz="700" dirty="0"/>
          </a:p>
        </p:txBody>
      </p:sp>
      <p:sp>
        <p:nvSpPr>
          <p:cNvPr id="3" name="Text 1"/>
          <p:cNvSpPr/>
          <p:nvPr/>
        </p:nvSpPr>
        <p:spPr>
          <a:xfrm>
            <a:off x="457200" y="438912"/>
            <a:ext cx="5486400" cy="1097280"/>
          </a:xfrm>
          <a:prstGeom prst="rect">
            <a:avLst/>
          </a:prstGeom>
          <a:noFill/>
          <a:ln/>
        </p:spPr>
        <p:txBody>
          <a:bodyPr wrap="square" lIns="0" tIns="0" rIns="0" bIns="0" rtlCol="0" anchor="ctr"/>
          <a:lstStyle/>
          <a:p>
            <a:pPr indent="0" marL="0">
              <a:buNone/>
            </a:pPr>
            <a:r>
              <a:rPr lang="en-US" sz="4200" dirty="0">
                <a:solidFill>
                  <a:srgbClr val="C4915A"/>
                </a:solidFill>
                <a:latin typeface="Georgia" pitchFamily="34" charset="0"/>
                <a:ea typeface="Georgia" pitchFamily="34" charset="-122"/>
                <a:cs typeface="Georgia" pitchFamily="34" charset="-120"/>
              </a:rPr>
              <a:t>Success.</a:t>
            </a:r>
            <a:endParaRPr lang="en-US" sz="4200" dirty="0"/>
          </a:p>
        </p:txBody>
      </p:sp>
      <p:sp>
        <p:nvSpPr>
          <p:cNvPr id="4" name="Shape 2"/>
          <p:cNvSpPr/>
          <p:nvPr/>
        </p:nvSpPr>
        <p:spPr>
          <a:xfrm>
            <a:off x="457200" y="1508760"/>
            <a:ext cx="3931920" cy="2423160"/>
          </a:xfrm>
          <a:prstGeom prst="rect">
            <a:avLst/>
          </a:prstGeom>
          <a:solidFill>
            <a:srgbClr val="C4915A">
              <a:alpha val="8000"/>
            </a:srgbClr>
          </a:solidFill>
          <a:ln w="12700">
            <a:solidFill>
              <a:srgbClr val="C4915A">
                <a:alpha val="40000"/>
              </a:srgbClr>
            </a:solidFill>
            <a:prstDash val="solid"/>
          </a:ln>
        </p:spPr>
      </p:sp>
      <p:sp>
        <p:nvSpPr>
          <p:cNvPr id="5" name="Shape 3"/>
          <p:cNvSpPr/>
          <p:nvPr/>
        </p:nvSpPr>
        <p:spPr>
          <a:xfrm>
            <a:off x="457200" y="1508760"/>
            <a:ext cx="64008" cy="2423160"/>
          </a:xfrm>
          <a:prstGeom prst="rect">
            <a:avLst/>
          </a:prstGeom>
          <a:solidFill>
            <a:srgbClr val="C4915A"/>
          </a:solidFill>
          <a:ln/>
        </p:spPr>
      </p:sp>
      <p:sp>
        <p:nvSpPr>
          <p:cNvPr id="6" name="Text 4"/>
          <p:cNvSpPr/>
          <p:nvPr/>
        </p:nvSpPr>
        <p:spPr>
          <a:xfrm>
            <a:off x="685800" y="1691640"/>
            <a:ext cx="3520440" cy="411480"/>
          </a:xfrm>
          <a:prstGeom prst="rect">
            <a:avLst/>
          </a:prstGeom>
          <a:noFill/>
          <a:ln/>
        </p:spPr>
        <p:txBody>
          <a:bodyPr wrap="square" lIns="0" tIns="0" rIns="0" bIns="0" rtlCol="0" anchor="ctr"/>
          <a:lstStyle/>
          <a:p>
            <a:pPr indent="0" marL="0">
              <a:buNone/>
            </a:pPr>
            <a:r>
              <a:rPr lang="en-US" sz="1800" b="1" dirty="0">
                <a:solidFill>
                  <a:srgbClr val="D4A96A"/>
                </a:solidFill>
                <a:latin typeface="Trebuchet MS" pitchFamily="34" charset="0"/>
                <a:ea typeface="Trebuchet MS" pitchFamily="34" charset="-122"/>
                <a:cs typeface="Trebuchet MS" pitchFamily="34" charset="-120"/>
              </a:rPr>
              <a:t>2× MarCom Gold Awards</a:t>
            </a:r>
            <a:endParaRPr lang="en-US" sz="1800" dirty="0"/>
          </a:p>
        </p:txBody>
      </p:sp>
      <p:sp>
        <p:nvSpPr>
          <p:cNvPr id="7" name="Text 5"/>
          <p:cNvSpPr/>
          <p:nvPr/>
        </p:nvSpPr>
        <p:spPr>
          <a:xfrm>
            <a:off x="685800" y="2194560"/>
            <a:ext cx="3520440" cy="1508760"/>
          </a:xfrm>
          <a:prstGeom prst="rect">
            <a:avLst/>
          </a:prstGeom>
          <a:noFill/>
          <a:ln/>
        </p:spPr>
        <p:txBody>
          <a:bodyPr wrap="square" lIns="0" tIns="0" rIns="0" bIns="0" rtlCol="0" anchor="ctr"/>
          <a:lstStyle/>
          <a:p>
            <a:pPr indent="0" marL="0">
              <a:lnSpc>
                <a:spcPct val="145000"/>
              </a:lnSpc>
              <a:buNone/>
            </a:pPr>
            <a:r>
              <a:rPr lang="en-US" sz="1100" dirty="0">
                <a:solidFill>
                  <a:srgbClr val="C8C6C2"/>
                </a:solidFill>
                <a:latin typeface="Trebuchet MS" pitchFamily="34" charset="0"/>
                <a:ea typeface="Trebuchet MS" pitchFamily="34" charset="-122"/>
                <a:cs typeface="Trebuchet MS" pitchFamily="34" charset="-120"/>
              </a:rPr>
              <a:t>The #closethegap campaign received two MarCom Gold Awards recognizing design excellence in the Close The Gap fundraising campaign for EOYDC.</a:t>
            </a:r>
            <a:endParaRPr lang="en-US" sz="1100" dirty="0"/>
          </a:p>
        </p:txBody>
      </p:sp>
      <p:sp>
        <p:nvSpPr>
          <p:cNvPr id="8" name="Shape 6"/>
          <p:cNvSpPr/>
          <p:nvPr/>
        </p:nvSpPr>
        <p:spPr>
          <a:xfrm>
            <a:off x="4754880" y="1508760"/>
            <a:ext cx="3931920" cy="2423160"/>
          </a:xfrm>
          <a:prstGeom prst="rect">
            <a:avLst/>
          </a:prstGeom>
          <a:solidFill>
            <a:srgbClr val="3A8A82">
              <a:alpha val="8000"/>
            </a:srgbClr>
          </a:solidFill>
          <a:ln w="12700">
            <a:solidFill>
              <a:srgbClr val="3A8A82">
                <a:alpha val="40000"/>
              </a:srgbClr>
            </a:solidFill>
            <a:prstDash val="solid"/>
          </a:ln>
        </p:spPr>
      </p:sp>
      <p:sp>
        <p:nvSpPr>
          <p:cNvPr id="9" name="Shape 7"/>
          <p:cNvSpPr/>
          <p:nvPr/>
        </p:nvSpPr>
        <p:spPr>
          <a:xfrm>
            <a:off x="4754880" y="1508760"/>
            <a:ext cx="64008" cy="2423160"/>
          </a:xfrm>
          <a:prstGeom prst="rect">
            <a:avLst/>
          </a:prstGeom>
          <a:solidFill>
            <a:srgbClr val="3A8A82"/>
          </a:solidFill>
          <a:ln/>
        </p:spPr>
      </p:sp>
      <p:sp>
        <p:nvSpPr>
          <p:cNvPr id="10" name="Text 8"/>
          <p:cNvSpPr/>
          <p:nvPr/>
        </p:nvSpPr>
        <p:spPr>
          <a:xfrm>
            <a:off x="4983480" y="1691640"/>
            <a:ext cx="3520440" cy="411480"/>
          </a:xfrm>
          <a:prstGeom prst="rect">
            <a:avLst/>
          </a:prstGeom>
          <a:noFill/>
          <a:ln/>
        </p:spPr>
        <p:txBody>
          <a:bodyPr wrap="square" lIns="0" tIns="0" rIns="0" bIns="0" rtlCol="0" anchor="ctr"/>
          <a:lstStyle/>
          <a:p>
            <a:pPr indent="0" marL="0">
              <a:buNone/>
            </a:pPr>
            <a:r>
              <a:rPr lang="en-US" sz="1800" b="1" dirty="0">
                <a:solidFill>
                  <a:srgbClr val="5DB5AC"/>
                </a:solidFill>
                <a:latin typeface="Trebuchet MS" pitchFamily="34" charset="0"/>
                <a:ea typeface="Trebuchet MS" pitchFamily="34" charset="-122"/>
                <a:cs typeface="Trebuchet MS" pitchFamily="34" charset="-120"/>
              </a:rPr>
              <a:t>Case Studied by Network for Good</a:t>
            </a:r>
            <a:endParaRPr lang="en-US" sz="1800" dirty="0"/>
          </a:p>
        </p:txBody>
      </p:sp>
      <p:sp>
        <p:nvSpPr>
          <p:cNvPr id="11" name="Text 9"/>
          <p:cNvSpPr/>
          <p:nvPr/>
        </p:nvSpPr>
        <p:spPr>
          <a:xfrm>
            <a:off x="4983480" y="2194560"/>
            <a:ext cx="3520440" cy="1508760"/>
          </a:xfrm>
          <a:prstGeom prst="rect">
            <a:avLst/>
          </a:prstGeom>
          <a:noFill/>
          <a:ln/>
        </p:spPr>
        <p:txBody>
          <a:bodyPr wrap="square" lIns="0" tIns="0" rIns="0" bIns="0" rtlCol="0" anchor="ctr"/>
          <a:lstStyle/>
          <a:p>
            <a:pPr indent="0" marL="0">
              <a:lnSpc>
                <a:spcPct val="145000"/>
              </a:lnSpc>
              <a:buNone/>
            </a:pPr>
            <a:r>
              <a:rPr lang="en-US" sz="1100" dirty="0">
                <a:solidFill>
                  <a:srgbClr val="C8C6C2"/>
                </a:solidFill>
                <a:latin typeface="Trebuchet MS" pitchFamily="34" charset="0"/>
                <a:ea typeface="Trebuchet MS" pitchFamily="34" charset="-122"/>
                <a:cs typeface="Trebuchet MS" pitchFamily="34" charset="-120"/>
              </a:rPr>
              <a:t>P2P platform Network for Good published the #closethegap strategy as a best-practice example for nonprofit peer-to-peer fundraising — distributing the playbook to its national client base.</a:t>
            </a:r>
            <a:endParaRPr lang="en-US" sz="1100" dirty="0"/>
          </a:p>
        </p:txBody>
      </p:sp>
      <p:sp>
        <p:nvSpPr>
          <p:cNvPr id="12" name="Shape 10"/>
          <p:cNvSpPr/>
          <p:nvPr/>
        </p:nvSpPr>
        <p:spPr>
          <a:xfrm>
            <a:off x="457200" y="4160520"/>
            <a:ext cx="8229600" cy="0"/>
          </a:xfrm>
          <a:prstGeom prst="line">
            <a:avLst/>
          </a:prstGeom>
          <a:noFill/>
          <a:ln w="9525">
            <a:solidFill>
              <a:srgbClr val="2E2E2A"/>
            </a:solidFill>
            <a:prstDash val="solid"/>
          </a:ln>
        </p:spPr>
      </p:sp>
      <p:sp>
        <p:nvSpPr>
          <p:cNvPr id="13" name="Text 11"/>
          <p:cNvSpPr/>
          <p:nvPr/>
        </p:nvSpPr>
        <p:spPr>
          <a:xfrm>
            <a:off x="457200" y="4297680"/>
            <a:ext cx="8229600" cy="640080"/>
          </a:xfrm>
          <a:prstGeom prst="rect">
            <a:avLst/>
          </a:prstGeom>
          <a:noFill/>
          <a:ln/>
        </p:spPr>
        <p:txBody>
          <a:bodyPr wrap="square" lIns="0" tIns="0" rIns="0" bIns="0" rtlCol="0" anchor="ctr"/>
          <a:lstStyle/>
          <a:p>
            <a:pPr indent="0" marL="0">
              <a:lnSpc>
                <a:spcPct val="135000"/>
              </a:lnSpc>
              <a:buNone/>
            </a:pPr>
            <a:r>
              <a:rPr lang="en-US" sz="1050" i="1" dirty="0">
                <a:solidFill>
                  <a:srgbClr val="888680"/>
                </a:solidFill>
                <a:latin typeface="Georgia" pitchFamily="34" charset="0"/>
                <a:ea typeface="Georgia" pitchFamily="34" charset="-122"/>
                <a:cs typeface="Georgia" pitchFamily="34" charset="-120"/>
              </a:rPr>
              <a:t>"Cara shared priceless tips, tricks, and 'we made this mistake, so you don't have to's." — Nancy Schwartz, Network for Good</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41412"/>
        </a:solidFill>
      </p:bgPr>
    </p:bg>
    <p:spTree>
      <p:nvGrpSpPr>
        <p:cNvPr id="1" name=""/>
        <p:cNvGrpSpPr/>
        <p:nvPr/>
      </p:nvGrpSpPr>
      <p:grpSpPr>
        <a:xfrm>
          <a:off x="0" y="0"/>
          <a:ext cx="0" cy="0"/>
          <a:chOff x="0" y="0"/>
          <a:chExt cx="0" cy="0"/>
        </a:xfrm>
      </p:grpSpPr>
      <p:sp>
        <p:nvSpPr>
          <p:cNvPr id="2" name="Shape 0"/>
          <p:cNvSpPr/>
          <p:nvPr/>
        </p:nvSpPr>
        <p:spPr>
          <a:xfrm>
            <a:off x="0" y="0"/>
            <a:ext cx="2560320" cy="5143500"/>
          </a:xfrm>
          <a:prstGeom prst="rect">
            <a:avLst/>
          </a:prstGeom>
          <a:solidFill>
            <a:srgbClr val="0D0D0B"/>
          </a:solidFill>
          <a:ln/>
        </p:spPr>
      </p:sp>
      <p:sp>
        <p:nvSpPr>
          <p:cNvPr id="3" name="Text 1"/>
          <p:cNvSpPr/>
          <p:nvPr/>
        </p:nvSpPr>
        <p:spPr>
          <a:xfrm>
            <a:off x="320040" y="365760"/>
            <a:ext cx="18288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CONTEXT</a:t>
            </a:r>
            <a:endParaRPr lang="en-US" sz="700" dirty="0"/>
          </a:p>
        </p:txBody>
      </p:sp>
      <p:sp>
        <p:nvSpPr>
          <p:cNvPr id="4" name="Text 2"/>
          <p:cNvSpPr/>
          <p:nvPr/>
        </p:nvSpPr>
        <p:spPr>
          <a:xfrm>
            <a:off x="320040" y="594360"/>
            <a:ext cx="1920240" cy="1097280"/>
          </a:xfrm>
          <a:prstGeom prst="rect">
            <a:avLst/>
          </a:prstGeom>
          <a:noFill/>
          <a:ln/>
        </p:spPr>
        <p:txBody>
          <a:bodyPr wrap="square" lIns="0" tIns="0" rIns="0" bIns="0" rtlCol="0" anchor="ctr"/>
          <a:lstStyle/>
          <a:p>
            <a:pPr indent="0" marL="0">
              <a:lnSpc>
                <a:spcPct val="110000"/>
              </a:lnSpc>
              <a:buNone/>
            </a:pPr>
            <a:r>
              <a:rPr lang="en-US" sz="3000" dirty="0">
                <a:solidFill>
                  <a:srgbClr val="3A8A82"/>
                </a:solidFill>
                <a:latin typeface="Georgia" pitchFamily="34" charset="0"/>
                <a:ea typeface="Georgia" pitchFamily="34" charset="-122"/>
                <a:cs typeface="Georgia" pitchFamily="34" charset="-120"/>
              </a:rPr>
              <a:t>Exec</a:t>
            </a:r>
            <a:endParaRPr lang="en-US" sz="3000" dirty="0"/>
          </a:p>
          <a:p>
            <a:pPr indent="0" marL="0">
              <a:lnSpc>
                <a:spcPct val="110000"/>
              </a:lnSpc>
              <a:buNone/>
            </a:pPr>
            <a:r>
              <a:rPr lang="en-US" sz="3000" dirty="0">
                <a:solidFill>
                  <a:srgbClr val="3A8A82"/>
                </a:solidFill>
                <a:latin typeface="Georgia" pitchFamily="34" charset="0"/>
                <a:ea typeface="Georgia" pitchFamily="34" charset="-122"/>
                <a:cs typeface="Georgia" pitchFamily="34" charset="-120"/>
              </a:rPr>
              <a:t>Summary</a:t>
            </a:r>
            <a:endParaRPr lang="en-US" sz="3000" dirty="0"/>
          </a:p>
        </p:txBody>
      </p:sp>
      <p:sp>
        <p:nvSpPr>
          <p:cNvPr id="5" name="Shape 3"/>
          <p:cNvSpPr/>
          <p:nvPr/>
        </p:nvSpPr>
        <p:spPr>
          <a:xfrm>
            <a:off x="320040" y="1920240"/>
            <a:ext cx="1828800" cy="0"/>
          </a:xfrm>
          <a:prstGeom prst="line">
            <a:avLst/>
          </a:prstGeom>
          <a:noFill/>
          <a:ln w="9525">
            <a:solidFill>
              <a:srgbClr val="2E2E2A"/>
            </a:solidFill>
            <a:prstDash val="solid"/>
          </a:ln>
        </p:spPr>
      </p:sp>
      <p:sp>
        <p:nvSpPr>
          <p:cNvPr id="6" name="Text 4"/>
          <p:cNvSpPr/>
          <p:nvPr/>
        </p:nvSpPr>
        <p:spPr>
          <a:xfrm>
            <a:off x="320040" y="2011680"/>
            <a:ext cx="1920240" cy="45720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$31K</a:t>
            </a:r>
            <a:endParaRPr lang="en-US" sz="2800" dirty="0"/>
          </a:p>
        </p:txBody>
      </p:sp>
      <p:sp>
        <p:nvSpPr>
          <p:cNvPr id="7" name="Text 5"/>
          <p:cNvSpPr/>
          <p:nvPr/>
        </p:nvSpPr>
        <p:spPr>
          <a:xfrm>
            <a:off x="320040" y="2450592"/>
            <a:ext cx="1920240" cy="256032"/>
          </a:xfrm>
          <a:prstGeom prst="rect">
            <a:avLst/>
          </a:prstGeom>
          <a:noFill/>
          <a:ln/>
        </p:spPr>
        <p:txBody>
          <a:bodyPr wrap="square" lIns="0" tIns="0" rIns="0" bIns="0" rtlCol="0" anchor="ctr"/>
          <a:lstStyle/>
          <a:p>
            <a:pPr indent="0" marL="0">
              <a:buNone/>
            </a:pPr>
            <a:r>
              <a:rPr lang="en-US" sz="850" dirty="0">
                <a:solidFill>
                  <a:srgbClr val="888680"/>
                </a:solidFill>
                <a:latin typeface="Trebuchet MS" pitchFamily="34" charset="0"/>
                <a:ea typeface="Trebuchet MS" pitchFamily="34" charset="-122"/>
                <a:cs typeface="Trebuchet MS" pitchFamily="34" charset="-120"/>
              </a:rPr>
              <a:t>Raised in first campaign</a:t>
            </a:r>
            <a:endParaRPr lang="en-US" sz="850" dirty="0"/>
          </a:p>
        </p:txBody>
      </p:sp>
      <p:sp>
        <p:nvSpPr>
          <p:cNvPr id="8" name="Shape 6"/>
          <p:cNvSpPr/>
          <p:nvPr/>
        </p:nvSpPr>
        <p:spPr>
          <a:xfrm>
            <a:off x="320040" y="2926080"/>
            <a:ext cx="1828800" cy="0"/>
          </a:xfrm>
          <a:prstGeom prst="line">
            <a:avLst/>
          </a:prstGeom>
          <a:noFill/>
          <a:ln w="9525">
            <a:solidFill>
              <a:srgbClr val="2E2E2A"/>
            </a:solidFill>
            <a:prstDash val="solid"/>
          </a:ln>
        </p:spPr>
      </p:sp>
      <p:sp>
        <p:nvSpPr>
          <p:cNvPr id="9" name="Text 7"/>
          <p:cNvSpPr/>
          <p:nvPr/>
        </p:nvSpPr>
        <p:spPr>
          <a:xfrm>
            <a:off x="320040" y="3017520"/>
            <a:ext cx="1920240" cy="45720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2 mo.</a:t>
            </a:r>
            <a:endParaRPr lang="en-US" sz="2800" dirty="0"/>
          </a:p>
        </p:txBody>
      </p:sp>
      <p:sp>
        <p:nvSpPr>
          <p:cNvPr id="10" name="Text 8"/>
          <p:cNvSpPr/>
          <p:nvPr/>
        </p:nvSpPr>
        <p:spPr>
          <a:xfrm>
            <a:off x="320040" y="3456432"/>
            <a:ext cx="1920240" cy="256032"/>
          </a:xfrm>
          <a:prstGeom prst="rect">
            <a:avLst/>
          </a:prstGeom>
          <a:noFill/>
          <a:ln/>
        </p:spPr>
        <p:txBody>
          <a:bodyPr wrap="square" lIns="0" tIns="0" rIns="0" bIns="0" rtlCol="0" anchor="ctr"/>
          <a:lstStyle/>
          <a:p>
            <a:pPr indent="0" marL="0">
              <a:buNone/>
            </a:pPr>
            <a:r>
              <a:rPr lang="en-US" sz="850" dirty="0">
                <a:solidFill>
                  <a:srgbClr val="888680"/>
                </a:solidFill>
                <a:latin typeface="Trebuchet MS" pitchFamily="34" charset="0"/>
                <a:ea typeface="Trebuchet MS" pitchFamily="34" charset="-122"/>
                <a:cs typeface="Trebuchet MS" pitchFamily="34" charset="-120"/>
              </a:rPr>
              <a:t>Campaign duration</a:t>
            </a:r>
            <a:endParaRPr lang="en-US" sz="850" dirty="0"/>
          </a:p>
        </p:txBody>
      </p:sp>
      <p:sp>
        <p:nvSpPr>
          <p:cNvPr id="11" name="Shape 9"/>
          <p:cNvSpPr/>
          <p:nvPr/>
        </p:nvSpPr>
        <p:spPr>
          <a:xfrm>
            <a:off x="320040" y="3931920"/>
            <a:ext cx="1828800" cy="0"/>
          </a:xfrm>
          <a:prstGeom prst="line">
            <a:avLst/>
          </a:prstGeom>
          <a:noFill/>
          <a:ln w="9525">
            <a:solidFill>
              <a:srgbClr val="2E2E2A"/>
            </a:solidFill>
            <a:prstDash val="solid"/>
          </a:ln>
        </p:spPr>
      </p:sp>
      <p:sp>
        <p:nvSpPr>
          <p:cNvPr id="12" name="Text 10"/>
          <p:cNvSpPr/>
          <p:nvPr/>
        </p:nvSpPr>
        <p:spPr>
          <a:xfrm>
            <a:off x="320040" y="4023360"/>
            <a:ext cx="1920240" cy="457200"/>
          </a:xfrm>
          <a:prstGeom prst="rect">
            <a:avLst/>
          </a:prstGeom>
          <a:noFill/>
          <a:ln/>
        </p:spPr>
        <p:txBody>
          <a:bodyPr wrap="square" lIns="0" tIns="0" rIns="0" bIns="0" rtlCol="0" anchor="ctr"/>
          <a:lstStyle/>
          <a:p>
            <a:pPr indent="0" marL="0">
              <a:buNone/>
            </a:pPr>
            <a:r>
              <a:rPr lang="en-US" sz="2800" dirty="0">
                <a:solidFill>
                  <a:srgbClr val="5DB5AC"/>
                </a:solidFill>
                <a:latin typeface="Georgia" pitchFamily="34" charset="0"/>
                <a:ea typeface="Georgia" pitchFamily="34" charset="-122"/>
                <a:cs typeface="Georgia" pitchFamily="34" charset="-120"/>
              </a:rPr>
              <a:t>2×</a:t>
            </a:r>
            <a:endParaRPr lang="en-US" sz="2800" dirty="0"/>
          </a:p>
        </p:txBody>
      </p:sp>
      <p:sp>
        <p:nvSpPr>
          <p:cNvPr id="13" name="Text 11"/>
          <p:cNvSpPr/>
          <p:nvPr/>
        </p:nvSpPr>
        <p:spPr>
          <a:xfrm>
            <a:off x="320040" y="4462272"/>
            <a:ext cx="1920240" cy="256032"/>
          </a:xfrm>
          <a:prstGeom prst="rect">
            <a:avLst/>
          </a:prstGeom>
          <a:noFill/>
          <a:ln/>
        </p:spPr>
        <p:txBody>
          <a:bodyPr wrap="square" lIns="0" tIns="0" rIns="0" bIns="0" rtlCol="0" anchor="ctr"/>
          <a:lstStyle/>
          <a:p>
            <a:pPr indent="0" marL="0">
              <a:buNone/>
            </a:pPr>
            <a:r>
              <a:rPr lang="en-US" sz="850" dirty="0">
                <a:solidFill>
                  <a:srgbClr val="888680"/>
                </a:solidFill>
                <a:latin typeface="Trebuchet MS" pitchFamily="34" charset="0"/>
                <a:ea typeface="Trebuchet MS" pitchFamily="34" charset="-122"/>
                <a:cs typeface="Trebuchet MS" pitchFamily="34" charset="-120"/>
              </a:rPr>
              <a:t>MarCom Gold Awards</a:t>
            </a:r>
            <a:endParaRPr lang="en-US" sz="850" dirty="0"/>
          </a:p>
        </p:txBody>
      </p:sp>
      <p:sp>
        <p:nvSpPr>
          <p:cNvPr id="14" name="Text 12"/>
          <p:cNvSpPr/>
          <p:nvPr/>
        </p:nvSpPr>
        <p:spPr>
          <a:xfrm>
            <a:off x="2834640" y="36576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OVERVIEW</a:t>
            </a:r>
            <a:endParaRPr lang="en-US" sz="700" dirty="0"/>
          </a:p>
        </p:txBody>
      </p:sp>
      <p:sp>
        <p:nvSpPr>
          <p:cNvPr id="15" name="Text 13"/>
          <p:cNvSpPr/>
          <p:nvPr/>
        </p:nvSpPr>
        <p:spPr>
          <a:xfrm>
            <a:off x="2834640" y="594360"/>
            <a:ext cx="5989320" cy="914400"/>
          </a:xfrm>
          <a:prstGeom prst="rect">
            <a:avLst/>
          </a:prstGeom>
          <a:noFill/>
          <a:ln/>
        </p:spPr>
        <p:txBody>
          <a:bodyPr wrap="square" lIns="0" tIns="0" rIns="0" bIns="0" rtlCol="0" anchor="ctr"/>
          <a:lstStyle/>
          <a:p>
            <a:pPr indent="0" marL="0">
              <a:lnSpc>
                <a:spcPct val="140000"/>
              </a:lnSpc>
              <a:buNone/>
            </a:pPr>
            <a:r>
              <a:rPr lang="en-US" sz="1100" dirty="0">
                <a:solidFill>
                  <a:srgbClr val="C8C6C2"/>
                </a:solidFill>
                <a:latin typeface="Trebuchet MS" pitchFamily="34" charset="0"/>
                <a:ea typeface="Trebuchet MS" pitchFamily="34" charset="-122"/>
                <a:cs typeface="Trebuchet MS" pitchFamily="34" charset="-120"/>
              </a:rPr>
              <a:t>EOYDC's CEO wore many hats — spokesperson, counselor, fundraiser, and acting grants director — managing a tight budget after a new multi-million dollar building opened. The original ask was simple: revamp a holiday donation brochure.</a:t>
            </a:r>
            <a:endParaRPr lang="en-US" sz="1100" dirty="0"/>
          </a:p>
        </p:txBody>
      </p:sp>
      <p:sp>
        <p:nvSpPr>
          <p:cNvPr id="16" name="Shape 14"/>
          <p:cNvSpPr/>
          <p:nvPr/>
        </p:nvSpPr>
        <p:spPr>
          <a:xfrm>
            <a:off x="2834640" y="1463040"/>
            <a:ext cx="5989320" cy="0"/>
          </a:xfrm>
          <a:prstGeom prst="line">
            <a:avLst/>
          </a:prstGeom>
          <a:noFill/>
          <a:ln w="9525">
            <a:solidFill>
              <a:srgbClr val="3A3A36"/>
            </a:solidFill>
            <a:prstDash val="solid"/>
          </a:ln>
        </p:spPr>
      </p:sp>
      <p:sp>
        <p:nvSpPr>
          <p:cNvPr id="17" name="Text 15"/>
          <p:cNvSpPr/>
          <p:nvPr/>
        </p:nvSpPr>
        <p:spPr>
          <a:xfrm>
            <a:off x="2834640" y="1600200"/>
            <a:ext cx="5989320" cy="914400"/>
          </a:xfrm>
          <a:prstGeom prst="rect">
            <a:avLst/>
          </a:prstGeom>
          <a:noFill/>
          <a:ln/>
        </p:spPr>
        <p:txBody>
          <a:bodyPr wrap="square" lIns="0" tIns="0" rIns="0" bIns="0" rtlCol="0" anchor="ctr"/>
          <a:lstStyle/>
          <a:p>
            <a:pPr indent="0" marL="0">
              <a:lnSpc>
                <a:spcPct val="140000"/>
              </a:lnSpc>
              <a:buNone/>
            </a:pPr>
            <a:r>
              <a:rPr lang="en-US" sz="1100" dirty="0">
                <a:solidFill>
                  <a:srgbClr val="C8C6C2"/>
                </a:solidFill>
                <a:latin typeface="Trebuchet MS" pitchFamily="34" charset="0"/>
                <a:ea typeface="Trebuchet MS" pitchFamily="34" charset="-122"/>
                <a:cs typeface="Trebuchet MS" pitchFamily="34" charset="-120"/>
              </a:rPr>
              <a:t>Deeper inquiry revealed that EOYDC had no formal donor list and no holiday giving campaign. I proposed a branded peer-to-peer campaign — simple enough to execute annually, powerful enough to move the needle.</a:t>
            </a:r>
            <a:endParaRPr lang="en-US" sz="1100" dirty="0"/>
          </a:p>
        </p:txBody>
      </p:sp>
      <p:sp>
        <p:nvSpPr>
          <p:cNvPr id="18" name="Shape 16"/>
          <p:cNvSpPr/>
          <p:nvPr/>
        </p:nvSpPr>
        <p:spPr>
          <a:xfrm>
            <a:off x="2834640" y="2468880"/>
            <a:ext cx="5989320" cy="0"/>
          </a:xfrm>
          <a:prstGeom prst="line">
            <a:avLst/>
          </a:prstGeom>
          <a:noFill/>
          <a:ln w="9525">
            <a:solidFill>
              <a:srgbClr val="3A3A36"/>
            </a:solidFill>
            <a:prstDash val="solid"/>
          </a:ln>
        </p:spPr>
      </p:sp>
      <p:sp>
        <p:nvSpPr>
          <p:cNvPr id="19" name="Text 17"/>
          <p:cNvSpPr/>
          <p:nvPr/>
        </p:nvSpPr>
        <p:spPr>
          <a:xfrm>
            <a:off x="2834640" y="2606040"/>
            <a:ext cx="5989320" cy="914400"/>
          </a:xfrm>
          <a:prstGeom prst="rect">
            <a:avLst/>
          </a:prstGeom>
          <a:noFill/>
          <a:ln/>
        </p:spPr>
        <p:txBody>
          <a:bodyPr wrap="square" lIns="0" tIns="0" rIns="0" bIns="0" rtlCol="0" anchor="ctr"/>
          <a:lstStyle/>
          <a:p>
            <a:pPr indent="0" marL="0">
              <a:lnSpc>
                <a:spcPct val="140000"/>
              </a:lnSpc>
              <a:buNone/>
            </a:pPr>
            <a:r>
              <a:rPr lang="en-US" sz="1100" dirty="0">
                <a:solidFill>
                  <a:srgbClr val="C8C6C2"/>
                </a:solidFill>
                <a:latin typeface="Trebuchet MS" pitchFamily="34" charset="0"/>
                <a:ea typeface="Trebuchet MS" pitchFamily="34" charset="-122"/>
                <a:cs typeface="Trebuchet MS" pitchFamily="34" charset="-120"/>
              </a:rPr>
              <a:t>The resulting service included: campaign strategy, visual identity, P2P platform setup (Network for Good), backend systems, staff training, a friendly competition, and full process documentation for future replication.</a:t>
            </a:r>
            <a:endParaRPr lang="en-US" sz="1100" dirty="0"/>
          </a:p>
        </p:txBody>
      </p:sp>
      <p:sp>
        <p:nvSpPr>
          <p:cNvPr id="20" name="Shape 18"/>
          <p:cNvSpPr/>
          <p:nvPr/>
        </p:nvSpPr>
        <p:spPr>
          <a:xfrm>
            <a:off x="2834640" y="3474720"/>
            <a:ext cx="5989320" cy="0"/>
          </a:xfrm>
          <a:prstGeom prst="line">
            <a:avLst/>
          </a:prstGeom>
          <a:noFill/>
          <a:ln w="9525">
            <a:solidFill>
              <a:srgbClr val="3A3A36"/>
            </a:solidFill>
            <a:prstDash val="solid"/>
          </a:ln>
        </p:spPr>
      </p:sp>
      <p:sp>
        <p:nvSpPr>
          <p:cNvPr id="21" name="Text 19"/>
          <p:cNvSpPr/>
          <p:nvPr/>
        </p:nvSpPr>
        <p:spPr>
          <a:xfrm>
            <a:off x="2834640" y="3611880"/>
            <a:ext cx="5989320" cy="914400"/>
          </a:xfrm>
          <a:prstGeom prst="rect">
            <a:avLst/>
          </a:prstGeom>
          <a:noFill/>
          <a:ln/>
        </p:spPr>
        <p:txBody>
          <a:bodyPr wrap="square" lIns="0" tIns="0" rIns="0" bIns="0" rtlCol="0" anchor="ctr"/>
          <a:lstStyle/>
          <a:p>
            <a:pPr indent="0" marL="0">
              <a:lnSpc>
                <a:spcPct val="140000"/>
              </a:lnSpc>
              <a:buNone/>
            </a:pPr>
            <a:r>
              <a:rPr lang="en-US" sz="1100" dirty="0">
                <a:solidFill>
                  <a:srgbClr val="C8C6C2"/>
                </a:solidFill>
                <a:latin typeface="Trebuchet MS" pitchFamily="34" charset="0"/>
                <a:ea typeface="Trebuchet MS" pitchFamily="34" charset="-122"/>
                <a:cs typeface="Trebuchet MS" pitchFamily="34" charset="-120"/>
              </a:rPr>
              <a:t>Key insight: staff, board, and advisory committee members — most of whom were EOYDC alumni — were the strongest connectors to individual funders. Empowering them to fundraise amplified reach significantly.</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0D0B"/>
        </a:solidFill>
      </p:bgPr>
    </p:bg>
    <p:spTree>
      <p:nvGrpSpPr>
        <p:cNvPr id="1" name=""/>
        <p:cNvGrpSpPr/>
        <p:nvPr/>
      </p:nvGrpSpPr>
      <p:grpSpPr>
        <a:xfrm>
          <a:off x="0" y="0"/>
          <a:ext cx="0" cy="0"/>
          <a:chOff x="0" y="0"/>
          <a:chExt cx="0" cy="0"/>
        </a:xfrm>
      </p:grpSpPr>
      <p:sp>
        <p:nvSpPr>
          <p:cNvPr id="2" name="Text 0"/>
          <p:cNvSpPr/>
          <p:nvPr/>
        </p:nvSpPr>
        <p:spPr>
          <a:xfrm>
            <a:off x="457200" y="274320"/>
            <a:ext cx="82296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PROCESS</a:t>
            </a:r>
            <a:endParaRPr lang="en-US" sz="700" dirty="0"/>
          </a:p>
        </p:txBody>
      </p:sp>
      <p:sp>
        <p:nvSpPr>
          <p:cNvPr id="3" name="Text 1"/>
          <p:cNvSpPr/>
          <p:nvPr/>
        </p:nvSpPr>
        <p:spPr>
          <a:xfrm>
            <a:off x="457200" y="457200"/>
            <a:ext cx="4572000" cy="1097280"/>
          </a:xfrm>
          <a:prstGeom prst="rect">
            <a:avLst/>
          </a:prstGeom>
          <a:noFill/>
          <a:ln/>
        </p:spPr>
        <p:txBody>
          <a:bodyPr wrap="square" lIns="0" tIns="0" rIns="0" bIns="0" rtlCol="0" anchor="ctr"/>
          <a:lstStyle/>
          <a:p>
            <a:pPr indent="0" marL="0">
              <a:buNone/>
            </a:pPr>
            <a:r>
              <a:rPr lang="en-US" sz="3800" dirty="0">
                <a:solidFill>
                  <a:srgbClr val="F6F5F1"/>
                </a:solidFill>
                <a:latin typeface="Georgia" pitchFamily="34" charset="0"/>
                <a:ea typeface="Georgia" pitchFamily="34" charset="-122"/>
                <a:cs typeface="Georgia" pitchFamily="34" charset="-120"/>
              </a:rPr>
              <a:t>Timeline</a:t>
            </a:r>
            <a:endParaRPr lang="en-US" sz="3800" dirty="0"/>
          </a:p>
        </p:txBody>
      </p:sp>
      <p:sp>
        <p:nvSpPr>
          <p:cNvPr id="4" name="Shape 2"/>
          <p:cNvSpPr/>
          <p:nvPr/>
        </p:nvSpPr>
        <p:spPr>
          <a:xfrm>
            <a:off x="1045029" y="2231136"/>
            <a:ext cx="7053943" cy="0"/>
          </a:xfrm>
          <a:prstGeom prst="line">
            <a:avLst/>
          </a:prstGeom>
          <a:noFill/>
          <a:ln w="12700">
            <a:solidFill>
              <a:srgbClr val="3A8A82"/>
            </a:solidFill>
            <a:prstDash val="solid"/>
          </a:ln>
        </p:spPr>
      </p:sp>
      <p:sp>
        <p:nvSpPr>
          <p:cNvPr id="5" name="Shape 3"/>
          <p:cNvSpPr/>
          <p:nvPr/>
        </p:nvSpPr>
        <p:spPr>
          <a:xfrm>
            <a:off x="880437" y="1938528"/>
            <a:ext cx="329184" cy="329184"/>
          </a:xfrm>
          <a:prstGeom prst="ellipse">
            <a:avLst/>
          </a:prstGeom>
          <a:solidFill>
            <a:srgbClr val="1E1E1C"/>
          </a:solidFill>
          <a:ln w="19050">
            <a:solidFill>
              <a:srgbClr val="3A8A82"/>
            </a:solidFill>
            <a:prstDash val="solid"/>
          </a:ln>
        </p:spPr>
      </p:sp>
      <p:sp>
        <p:nvSpPr>
          <p:cNvPr id="6" name="Text 4"/>
          <p:cNvSpPr/>
          <p:nvPr/>
        </p:nvSpPr>
        <p:spPr>
          <a:xfrm>
            <a:off x="880437"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1</a:t>
            </a:r>
            <a:endParaRPr lang="en-US" sz="800" dirty="0"/>
          </a:p>
        </p:txBody>
      </p:sp>
      <p:sp>
        <p:nvSpPr>
          <p:cNvPr id="7" name="Text 5"/>
          <p:cNvSpPr/>
          <p:nvPr/>
        </p:nvSpPr>
        <p:spPr>
          <a:xfrm>
            <a:off x="515983"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ASK</a:t>
            </a:r>
            <a:endParaRPr lang="en-US" sz="750" dirty="0"/>
          </a:p>
        </p:txBody>
      </p:sp>
      <p:sp>
        <p:nvSpPr>
          <p:cNvPr id="8" name="Text 6"/>
          <p:cNvSpPr/>
          <p:nvPr/>
        </p:nvSpPr>
        <p:spPr>
          <a:xfrm>
            <a:off x="515983"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Update a donation flyer</a:t>
            </a:r>
            <a:endParaRPr lang="en-US" sz="900" dirty="0"/>
          </a:p>
        </p:txBody>
      </p:sp>
      <p:sp>
        <p:nvSpPr>
          <p:cNvPr id="9" name="Shape 7"/>
          <p:cNvSpPr/>
          <p:nvPr/>
        </p:nvSpPr>
        <p:spPr>
          <a:xfrm>
            <a:off x="2056094" y="1938528"/>
            <a:ext cx="329184" cy="329184"/>
          </a:xfrm>
          <a:prstGeom prst="ellipse">
            <a:avLst/>
          </a:prstGeom>
          <a:solidFill>
            <a:srgbClr val="1E1E1C"/>
          </a:solidFill>
          <a:ln w="19050">
            <a:solidFill>
              <a:srgbClr val="3A8A82"/>
            </a:solidFill>
            <a:prstDash val="solid"/>
          </a:ln>
        </p:spPr>
      </p:sp>
      <p:sp>
        <p:nvSpPr>
          <p:cNvPr id="10" name="Text 8"/>
          <p:cNvSpPr/>
          <p:nvPr/>
        </p:nvSpPr>
        <p:spPr>
          <a:xfrm>
            <a:off x="2056094"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2</a:t>
            </a:r>
            <a:endParaRPr lang="en-US" sz="800" dirty="0"/>
          </a:p>
        </p:txBody>
      </p:sp>
      <p:sp>
        <p:nvSpPr>
          <p:cNvPr id="11" name="Text 9"/>
          <p:cNvSpPr/>
          <p:nvPr/>
        </p:nvSpPr>
        <p:spPr>
          <a:xfrm>
            <a:off x="1691640"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IDEA</a:t>
            </a:r>
            <a:endParaRPr lang="en-US" sz="750" dirty="0"/>
          </a:p>
        </p:txBody>
      </p:sp>
      <p:sp>
        <p:nvSpPr>
          <p:cNvPr id="12" name="Text 10"/>
          <p:cNvSpPr/>
          <p:nvPr/>
        </p:nvSpPr>
        <p:spPr>
          <a:xfrm>
            <a:off x="1691640"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Create a holiday giving campaign</a:t>
            </a:r>
            <a:endParaRPr lang="en-US" sz="900" dirty="0"/>
          </a:p>
        </p:txBody>
      </p:sp>
      <p:sp>
        <p:nvSpPr>
          <p:cNvPr id="13" name="Shape 11"/>
          <p:cNvSpPr/>
          <p:nvPr/>
        </p:nvSpPr>
        <p:spPr>
          <a:xfrm>
            <a:off x="3231751" y="1938528"/>
            <a:ext cx="329184" cy="329184"/>
          </a:xfrm>
          <a:prstGeom prst="ellipse">
            <a:avLst/>
          </a:prstGeom>
          <a:solidFill>
            <a:srgbClr val="1E1E1C"/>
          </a:solidFill>
          <a:ln w="19050">
            <a:solidFill>
              <a:srgbClr val="3A8A82"/>
            </a:solidFill>
            <a:prstDash val="solid"/>
          </a:ln>
        </p:spPr>
      </p:sp>
      <p:sp>
        <p:nvSpPr>
          <p:cNvPr id="14" name="Text 12"/>
          <p:cNvSpPr/>
          <p:nvPr/>
        </p:nvSpPr>
        <p:spPr>
          <a:xfrm>
            <a:off x="3231751"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3</a:t>
            </a:r>
            <a:endParaRPr lang="en-US" sz="800" dirty="0"/>
          </a:p>
        </p:txBody>
      </p:sp>
      <p:sp>
        <p:nvSpPr>
          <p:cNvPr id="15" name="Text 13"/>
          <p:cNvSpPr/>
          <p:nvPr/>
        </p:nvSpPr>
        <p:spPr>
          <a:xfrm>
            <a:off x="2867297"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DISCOVER</a:t>
            </a:r>
            <a:endParaRPr lang="en-US" sz="750" dirty="0"/>
          </a:p>
        </p:txBody>
      </p:sp>
      <p:sp>
        <p:nvSpPr>
          <p:cNvPr id="16" name="Text 14"/>
          <p:cNvSpPr/>
          <p:nvPr/>
        </p:nvSpPr>
        <p:spPr>
          <a:xfrm>
            <a:off x="2867297"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Stakeholder research, P2P platform decision</a:t>
            </a:r>
            <a:endParaRPr lang="en-US" sz="900" dirty="0"/>
          </a:p>
        </p:txBody>
      </p:sp>
      <p:sp>
        <p:nvSpPr>
          <p:cNvPr id="17" name="Shape 15"/>
          <p:cNvSpPr/>
          <p:nvPr/>
        </p:nvSpPr>
        <p:spPr>
          <a:xfrm>
            <a:off x="4407408" y="1938528"/>
            <a:ext cx="329184" cy="329184"/>
          </a:xfrm>
          <a:prstGeom prst="ellipse">
            <a:avLst/>
          </a:prstGeom>
          <a:solidFill>
            <a:srgbClr val="1E1E1C"/>
          </a:solidFill>
          <a:ln w="19050">
            <a:solidFill>
              <a:srgbClr val="3A8A82"/>
            </a:solidFill>
            <a:prstDash val="solid"/>
          </a:ln>
        </p:spPr>
      </p:sp>
      <p:sp>
        <p:nvSpPr>
          <p:cNvPr id="18" name="Text 16"/>
          <p:cNvSpPr/>
          <p:nvPr/>
        </p:nvSpPr>
        <p:spPr>
          <a:xfrm>
            <a:off x="4407408"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4</a:t>
            </a:r>
            <a:endParaRPr lang="en-US" sz="800" dirty="0"/>
          </a:p>
        </p:txBody>
      </p:sp>
      <p:sp>
        <p:nvSpPr>
          <p:cNvPr id="19" name="Text 17"/>
          <p:cNvSpPr/>
          <p:nvPr/>
        </p:nvSpPr>
        <p:spPr>
          <a:xfrm>
            <a:off x="4042954"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CRAFT</a:t>
            </a:r>
            <a:endParaRPr lang="en-US" sz="750" dirty="0"/>
          </a:p>
        </p:txBody>
      </p:sp>
      <p:sp>
        <p:nvSpPr>
          <p:cNvPr id="20" name="Text 18"/>
          <p:cNvSpPr/>
          <p:nvPr/>
        </p:nvSpPr>
        <p:spPr>
          <a:xfrm>
            <a:off x="4042954"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Campaign, systems, activation</a:t>
            </a:r>
            <a:endParaRPr lang="en-US" sz="900" dirty="0"/>
          </a:p>
        </p:txBody>
      </p:sp>
      <p:sp>
        <p:nvSpPr>
          <p:cNvPr id="21" name="Shape 19"/>
          <p:cNvSpPr/>
          <p:nvPr/>
        </p:nvSpPr>
        <p:spPr>
          <a:xfrm>
            <a:off x="5583065" y="1938528"/>
            <a:ext cx="329184" cy="329184"/>
          </a:xfrm>
          <a:prstGeom prst="ellipse">
            <a:avLst/>
          </a:prstGeom>
          <a:solidFill>
            <a:srgbClr val="1E1E1C"/>
          </a:solidFill>
          <a:ln w="19050">
            <a:solidFill>
              <a:srgbClr val="3A8A82"/>
            </a:solidFill>
            <a:prstDash val="solid"/>
          </a:ln>
        </p:spPr>
      </p:sp>
      <p:sp>
        <p:nvSpPr>
          <p:cNvPr id="22" name="Text 20"/>
          <p:cNvSpPr/>
          <p:nvPr/>
        </p:nvSpPr>
        <p:spPr>
          <a:xfrm>
            <a:off x="5583065"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5</a:t>
            </a:r>
            <a:endParaRPr lang="en-US" sz="800" dirty="0"/>
          </a:p>
        </p:txBody>
      </p:sp>
      <p:sp>
        <p:nvSpPr>
          <p:cNvPr id="23" name="Text 21"/>
          <p:cNvSpPr/>
          <p:nvPr/>
        </p:nvSpPr>
        <p:spPr>
          <a:xfrm>
            <a:off x="5218611"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DELIVERY</a:t>
            </a:r>
            <a:endParaRPr lang="en-US" sz="750" dirty="0"/>
          </a:p>
        </p:txBody>
      </p:sp>
      <p:sp>
        <p:nvSpPr>
          <p:cNvPr id="24" name="Text 22"/>
          <p:cNvSpPr/>
          <p:nvPr/>
        </p:nvSpPr>
        <p:spPr>
          <a:xfrm>
            <a:off x="5218611"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Nov 10 – extended to Jan 18</a:t>
            </a:r>
            <a:endParaRPr lang="en-US" sz="900" dirty="0"/>
          </a:p>
        </p:txBody>
      </p:sp>
      <p:sp>
        <p:nvSpPr>
          <p:cNvPr id="25" name="Shape 23"/>
          <p:cNvSpPr/>
          <p:nvPr/>
        </p:nvSpPr>
        <p:spPr>
          <a:xfrm>
            <a:off x="6758722" y="1938528"/>
            <a:ext cx="329184" cy="329184"/>
          </a:xfrm>
          <a:prstGeom prst="ellipse">
            <a:avLst/>
          </a:prstGeom>
          <a:solidFill>
            <a:srgbClr val="1E1E1C"/>
          </a:solidFill>
          <a:ln w="19050">
            <a:solidFill>
              <a:srgbClr val="C4915A"/>
            </a:solidFill>
            <a:prstDash val="solid"/>
          </a:ln>
        </p:spPr>
      </p:sp>
      <p:sp>
        <p:nvSpPr>
          <p:cNvPr id="26" name="Text 24"/>
          <p:cNvSpPr/>
          <p:nvPr/>
        </p:nvSpPr>
        <p:spPr>
          <a:xfrm>
            <a:off x="6758722" y="1965960"/>
            <a:ext cx="329184" cy="274320"/>
          </a:xfrm>
          <a:prstGeom prst="rect">
            <a:avLst/>
          </a:prstGeom>
          <a:noFill/>
          <a:ln/>
        </p:spPr>
        <p:txBody>
          <a:bodyPr wrap="square" lIns="0" tIns="0" rIns="0" bIns="0" rtlCol="0" anchor="ctr"/>
          <a:lstStyle/>
          <a:p>
            <a:pPr algn="ctr" indent="0" marL="0">
              <a:buNone/>
            </a:pPr>
            <a:r>
              <a:rPr lang="en-US" sz="800" b="1" dirty="0">
                <a:solidFill>
                  <a:srgbClr val="C4915A"/>
                </a:solidFill>
                <a:latin typeface="Trebuchet MS" pitchFamily="34" charset="0"/>
                <a:ea typeface="Trebuchet MS" pitchFamily="34" charset="-122"/>
                <a:cs typeface="Trebuchet MS" pitchFamily="34" charset="-120"/>
              </a:rPr>
              <a:t>6</a:t>
            </a:r>
            <a:endParaRPr lang="en-US" sz="800" dirty="0"/>
          </a:p>
        </p:txBody>
      </p:sp>
      <p:sp>
        <p:nvSpPr>
          <p:cNvPr id="27" name="Text 25"/>
          <p:cNvSpPr/>
          <p:nvPr/>
        </p:nvSpPr>
        <p:spPr>
          <a:xfrm>
            <a:off x="6394269"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D4A96A"/>
                </a:solidFill>
                <a:latin typeface="Trebuchet MS" pitchFamily="34" charset="0"/>
                <a:ea typeface="Trebuchet MS" pitchFamily="34" charset="-122"/>
                <a:cs typeface="Trebuchet MS" pitchFamily="34" charset="-120"/>
              </a:rPr>
              <a:t>CELEBRATE</a:t>
            </a:r>
            <a:endParaRPr lang="en-US" sz="750" dirty="0"/>
          </a:p>
        </p:txBody>
      </p:sp>
      <p:sp>
        <p:nvSpPr>
          <p:cNvPr id="28" name="Text 26"/>
          <p:cNvSpPr/>
          <p:nvPr/>
        </p:nvSpPr>
        <p:spPr>
          <a:xfrm>
            <a:off x="6394269"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Exceeded goals; happy stakeholders</a:t>
            </a:r>
            <a:endParaRPr lang="en-US" sz="900" dirty="0"/>
          </a:p>
        </p:txBody>
      </p:sp>
      <p:sp>
        <p:nvSpPr>
          <p:cNvPr id="29" name="Shape 27"/>
          <p:cNvSpPr/>
          <p:nvPr/>
        </p:nvSpPr>
        <p:spPr>
          <a:xfrm>
            <a:off x="7934379" y="1938528"/>
            <a:ext cx="329184" cy="329184"/>
          </a:xfrm>
          <a:prstGeom prst="ellipse">
            <a:avLst/>
          </a:prstGeom>
          <a:solidFill>
            <a:srgbClr val="1E1E1C"/>
          </a:solidFill>
          <a:ln w="19050">
            <a:solidFill>
              <a:srgbClr val="3A8A82"/>
            </a:solidFill>
            <a:prstDash val="solid"/>
          </a:ln>
        </p:spPr>
      </p:sp>
      <p:sp>
        <p:nvSpPr>
          <p:cNvPr id="30" name="Text 28"/>
          <p:cNvSpPr/>
          <p:nvPr/>
        </p:nvSpPr>
        <p:spPr>
          <a:xfrm>
            <a:off x="7934379" y="1965960"/>
            <a:ext cx="329184" cy="274320"/>
          </a:xfrm>
          <a:prstGeom prst="rect">
            <a:avLst/>
          </a:prstGeom>
          <a:noFill/>
          <a:ln/>
        </p:spPr>
        <p:txBody>
          <a:bodyPr wrap="square" lIns="0" tIns="0" rIns="0" bIns="0" rtlCol="0" anchor="ctr"/>
          <a:lstStyle/>
          <a:p>
            <a:pPr algn="ctr" indent="0" marL="0">
              <a:buNone/>
            </a:pPr>
            <a:r>
              <a:rPr lang="en-US" sz="800" b="1" dirty="0">
                <a:solidFill>
                  <a:srgbClr val="3A8A82"/>
                </a:solidFill>
                <a:latin typeface="Trebuchet MS" pitchFamily="34" charset="0"/>
                <a:ea typeface="Trebuchet MS" pitchFamily="34" charset="-122"/>
                <a:cs typeface="Trebuchet MS" pitchFamily="34" charset="-120"/>
              </a:rPr>
              <a:t>7</a:t>
            </a:r>
            <a:endParaRPr lang="en-US" sz="800" dirty="0"/>
          </a:p>
        </p:txBody>
      </p:sp>
      <p:sp>
        <p:nvSpPr>
          <p:cNvPr id="31" name="Text 29"/>
          <p:cNvSpPr/>
          <p:nvPr/>
        </p:nvSpPr>
        <p:spPr>
          <a:xfrm>
            <a:off x="7569926" y="2359152"/>
            <a:ext cx="1058091" cy="228600"/>
          </a:xfrm>
          <a:prstGeom prst="rect">
            <a:avLst/>
          </a:prstGeom>
          <a:noFill/>
          <a:ln/>
        </p:spPr>
        <p:txBody>
          <a:bodyPr wrap="square" lIns="0" tIns="0" rIns="0" bIns="0" rtlCol="0" anchor="ctr"/>
          <a:lstStyle/>
          <a:p>
            <a:pPr algn="ctr" indent="0" marL="0">
              <a:buNone/>
            </a:pPr>
            <a:r>
              <a:rPr lang="en-US" sz="750" b="1" spc="200" kern="0" dirty="0">
                <a:solidFill>
                  <a:srgbClr val="5DB5AC"/>
                </a:solidFill>
                <a:latin typeface="Trebuchet MS" pitchFamily="34" charset="0"/>
                <a:ea typeface="Trebuchet MS" pitchFamily="34" charset="-122"/>
                <a:cs typeface="Trebuchet MS" pitchFamily="34" charset="-120"/>
              </a:rPr>
              <a:t>NEXT</a:t>
            </a:r>
            <a:endParaRPr lang="en-US" sz="750" dirty="0"/>
          </a:p>
        </p:txBody>
      </p:sp>
      <p:sp>
        <p:nvSpPr>
          <p:cNvPr id="32" name="Text 30"/>
          <p:cNvSpPr/>
          <p:nvPr/>
        </p:nvSpPr>
        <p:spPr>
          <a:xfrm>
            <a:off x="7569926" y="2633472"/>
            <a:ext cx="1058091" cy="594360"/>
          </a:xfrm>
          <a:prstGeom prst="rect">
            <a:avLst/>
          </a:prstGeom>
          <a:noFill/>
          <a:ln/>
        </p:spPr>
        <p:txBody>
          <a:bodyPr wrap="square" lIns="0" tIns="0" rIns="0" bIns="0" rtlCol="0" anchor="ctr"/>
          <a:lstStyle/>
          <a:p>
            <a:pPr algn="ctr" indent="0" marL="0">
              <a:lnSpc>
                <a:spcPct val="130000"/>
              </a:lnSpc>
              <a:buNone/>
            </a:pPr>
            <a:r>
              <a:rPr lang="en-US" sz="900" dirty="0">
                <a:solidFill>
                  <a:srgbClr val="A09E9A"/>
                </a:solidFill>
                <a:latin typeface="Trebuchet MS" pitchFamily="34" charset="0"/>
                <a:ea typeface="Trebuchet MS" pitchFamily="34" charset="-122"/>
                <a:cs typeface="Trebuchet MS" pitchFamily="34" charset="-120"/>
              </a:rPr>
              <a:t>Blueprint for future campaigns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3A8A82"/>
        </a:solidFill>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2A7069"/>
          </a:solidFill>
          <a:ln/>
        </p:spPr>
      </p:sp>
      <p:sp>
        <p:nvSpPr>
          <p:cNvPr id="3" name="Text 1"/>
          <p:cNvSpPr/>
          <p:nvPr/>
        </p:nvSpPr>
        <p:spPr>
          <a:xfrm>
            <a:off x="502920" y="411480"/>
            <a:ext cx="3657600" cy="182880"/>
          </a:xfrm>
          <a:prstGeom prst="rect">
            <a:avLst/>
          </a:prstGeom>
          <a:noFill/>
          <a:ln/>
        </p:spPr>
        <p:txBody>
          <a:bodyPr wrap="square" lIns="0" tIns="0" rIns="0" bIns="0" rtlCol="0" anchor="ctr"/>
          <a:lstStyle/>
          <a:p>
            <a:pPr indent="0" marL="0">
              <a:buNone/>
            </a:pPr>
            <a:r>
              <a:rPr lang="en-US" sz="700" b="1" spc="500" kern="0" dirty="0">
                <a:solidFill>
                  <a:srgbClr val="C4ECE9"/>
                </a:solidFill>
                <a:latin typeface="Trebuchet MS" pitchFamily="34" charset="0"/>
                <a:ea typeface="Trebuchet MS" pitchFamily="34" charset="-122"/>
                <a:cs typeface="Trebuchet MS" pitchFamily="34" charset="-120"/>
              </a:rPr>
              <a:t>PROJECT GOAL</a:t>
            </a:r>
            <a:endParaRPr lang="en-US" sz="700" dirty="0"/>
          </a:p>
        </p:txBody>
      </p:sp>
      <p:sp>
        <p:nvSpPr>
          <p:cNvPr id="4" name="Text 2"/>
          <p:cNvSpPr/>
          <p:nvPr/>
        </p:nvSpPr>
        <p:spPr>
          <a:xfrm>
            <a:off x="502920" y="731520"/>
            <a:ext cx="4754880" cy="3200400"/>
          </a:xfrm>
          <a:prstGeom prst="rect">
            <a:avLst/>
          </a:prstGeom>
          <a:noFill/>
          <a:ln/>
        </p:spPr>
        <p:txBody>
          <a:bodyPr wrap="square" lIns="0" tIns="0" rIns="0" bIns="0" rtlCol="0" anchor="ctr"/>
          <a:lstStyle/>
          <a:p>
            <a:pPr indent="0" marL="0">
              <a:lnSpc>
                <a:spcPct val="150000"/>
              </a:lnSpc>
              <a:buNone/>
            </a:pPr>
            <a:r>
              <a:rPr lang="en-US" sz="2000" i="1" dirty="0">
                <a:solidFill>
                  <a:srgbClr val="F6F5F1"/>
                </a:solidFill>
                <a:latin typeface="Georgia" pitchFamily="34" charset="0"/>
                <a:ea typeface="Georgia" pitchFamily="34" charset="-122"/>
                <a:cs typeface="Georgia" pitchFamily="34" charset="-120"/>
              </a:rPr>
              <a:t>"Create a blueprint for an annual holiday giving campaign that generates at least $15,000 and can be repeated yearly — requiring less than 15 hours a week from full-time staff to execute."</a:t>
            </a:r>
            <a:endParaRPr lang="en-US" sz="2000" dirty="0"/>
          </a:p>
        </p:txBody>
      </p:sp>
      <p:sp>
        <p:nvSpPr>
          <p:cNvPr id="5" name="Shape 3"/>
          <p:cNvSpPr/>
          <p:nvPr/>
        </p:nvSpPr>
        <p:spPr>
          <a:xfrm>
            <a:off x="5760720" y="548640"/>
            <a:ext cx="3017520" cy="1234440"/>
          </a:xfrm>
          <a:prstGeom prst="rect">
            <a:avLst/>
          </a:prstGeom>
          <a:solidFill>
            <a:srgbClr val="000000">
              <a:alpha val="30000"/>
            </a:srgbClr>
          </a:solidFill>
          <a:ln w="9525">
            <a:solidFill>
              <a:srgbClr val="FFFFFF">
                <a:alpha val="20000"/>
              </a:srgbClr>
            </a:solidFill>
            <a:prstDash val="solid"/>
          </a:ln>
        </p:spPr>
      </p:sp>
      <p:sp>
        <p:nvSpPr>
          <p:cNvPr id="6" name="Text 4"/>
          <p:cNvSpPr/>
          <p:nvPr/>
        </p:nvSpPr>
        <p:spPr>
          <a:xfrm>
            <a:off x="5943600" y="658368"/>
            <a:ext cx="2651760" cy="594360"/>
          </a:xfrm>
          <a:prstGeom prst="rect">
            <a:avLst/>
          </a:prstGeom>
          <a:noFill/>
          <a:ln/>
        </p:spPr>
        <p:txBody>
          <a:bodyPr wrap="square" lIns="0" tIns="0" rIns="0" bIns="0" rtlCol="0" anchor="ctr"/>
          <a:lstStyle/>
          <a:p>
            <a:pPr indent="0" marL="0">
              <a:buNone/>
            </a:pPr>
            <a:r>
              <a:rPr lang="en-US" sz="3000" dirty="0">
                <a:solidFill>
                  <a:srgbClr val="F6F5F1"/>
                </a:solidFill>
                <a:latin typeface="Georgia" pitchFamily="34" charset="0"/>
                <a:ea typeface="Georgia" pitchFamily="34" charset="-122"/>
                <a:cs typeface="Georgia" pitchFamily="34" charset="-120"/>
              </a:rPr>
              <a:t>$15K</a:t>
            </a:r>
            <a:endParaRPr lang="en-US" sz="3000" dirty="0"/>
          </a:p>
        </p:txBody>
      </p:sp>
      <p:sp>
        <p:nvSpPr>
          <p:cNvPr id="7" name="Text 5"/>
          <p:cNvSpPr/>
          <p:nvPr/>
        </p:nvSpPr>
        <p:spPr>
          <a:xfrm>
            <a:off x="5943600" y="1234440"/>
            <a:ext cx="2651760" cy="411480"/>
          </a:xfrm>
          <a:prstGeom prst="rect">
            <a:avLst/>
          </a:prstGeom>
          <a:noFill/>
          <a:ln/>
        </p:spPr>
        <p:txBody>
          <a:bodyPr wrap="square" lIns="0" tIns="0" rIns="0" bIns="0" rtlCol="0" anchor="ctr"/>
          <a:lstStyle/>
          <a:p>
            <a:pPr indent="0" marL="0">
              <a:lnSpc>
                <a:spcPct val="120000"/>
              </a:lnSpc>
              <a:buNone/>
            </a:pPr>
            <a:r>
              <a:rPr lang="en-US" sz="950" dirty="0">
                <a:solidFill>
                  <a:srgbClr val="C4ECE9"/>
                </a:solidFill>
                <a:latin typeface="Trebuchet MS" pitchFamily="34" charset="0"/>
                <a:ea typeface="Trebuchet MS" pitchFamily="34" charset="-122"/>
                <a:cs typeface="Trebuchet MS" pitchFamily="34" charset="-120"/>
              </a:rPr>
              <a:t>Minimum goal to justify the campaign</a:t>
            </a:r>
            <a:endParaRPr lang="en-US" sz="950" dirty="0"/>
          </a:p>
        </p:txBody>
      </p:sp>
      <p:sp>
        <p:nvSpPr>
          <p:cNvPr id="8" name="Shape 6"/>
          <p:cNvSpPr/>
          <p:nvPr/>
        </p:nvSpPr>
        <p:spPr>
          <a:xfrm>
            <a:off x="5760720" y="1965960"/>
            <a:ext cx="3017520" cy="1234440"/>
          </a:xfrm>
          <a:prstGeom prst="rect">
            <a:avLst/>
          </a:prstGeom>
          <a:solidFill>
            <a:srgbClr val="000000">
              <a:alpha val="30000"/>
            </a:srgbClr>
          </a:solidFill>
          <a:ln w="9525">
            <a:solidFill>
              <a:srgbClr val="FFFFFF">
                <a:alpha val="20000"/>
              </a:srgbClr>
            </a:solidFill>
            <a:prstDash val="solid"/>
          </a:ln>
        </p:spPr>
      </p:sp>
      <p:sp>
        <p:nvSpPr>
          <p:cNvPr id="9" name="Text 7"/>
          <p:cNvSpPr/>
          <p:nvPr/>
        </p:nvSpPr>
        <p:spPr>
          <a:xfrm>
            <a:off x="5943600" y="2075688"/>
            <a:ext cx="2651760" cy="594360"/>
          </a:xfrm>
          <a:prstGeom prst="rect">
            <a:avLst/>
          </a:prstGeom>
          <a:noFill/>
          <a:ln/>
        </p:spPr>
        <p:txBody>
          <a:bodyPr wrap="square" lIns="0" tIns="0" rIns="0" bIns="0" rtlCol="0" anchor="ctr"/>
          <a:lstStyle/>
          <a:p>
            <a:pPr indent="0" marL="0">
              <a:buNone/>
            </a:pPr>
            <a:r>
              <a:rPr lang="en-US" sz="3000" dirty="0">
                <a:solidFill>
                  <a:srgbClr val="F6F5F1"/>
                </a:solidFill>
                <a:latin typeface="Georgia" pitchFamily="34" charset="0"/>
                <a:ea typeface="Georgia" pitchFamily="34" charset="-122"/>
                <a:cs typeface="Georgia" pitchFamily="34" charset="-120"/>
              </a:rPr>
              <a:t>15 hrs</a:t>
            </a:r>
            <a:endParaRPr lang="en-US" sz="3000" dirty="0"/>
          </a:p>
        </p:txBody>
      </p:sp>
      <p:sp>
        <p:nvSpPr>
          <p:cNvPr id="10" name="Text 8"/>
          <p:cNvSpPr/>
          <p:nvPr/>
        </p:nvSpPr>
        <p:spPr>
          <a:xfrm>
            <a:off x="5943600" y="2651760"/>
            <a:ext cx="2651760" cy="411480"/>
          </a:xfrm>
          <a:prstGeom prst="rect">
            <a:avLst/>
          </a:prstGeom>
          <a:noFill/>
          <a:ln/>
        </p:spPr>
        <p:txBody>
          <a:bodyPr wrap="square" lIns="0" tIns="0" rIns="0" bIns="0" rtlCol="0" anchor="ctr"/>
          <a:lstStyle/>
          <a:p>
            <a:pPr indent="0" marL="0">
              <a:lnSpc>
                <a:spcPct val="120000"/>
              </a:lnSpc>
              <a:buNone/>
            </a:pPr>
            <a:r>
              <a:rPr lang="en-US" sz="950" dirty="0">
                <a:solidFill>
                  <a:srgbClr val="C4ECE9"/>
                </a:solidFill>
                <a:latin typeface="Trebuchet MS" pitchFamily="34" charset="0"/>
                <a:ea typeface="Trebuchet MS" pitchFamily="34" charset="-122"/>
                <a:cs typeface="Trebuchet MS" pitchFamily="34" charset="-120"/>
              </a:rPr>
              <a:t>Max weekly staff time required</a:t>
            </a:r>
            <a:endParaRPr lang="en-US" sz="950" dirty="0"/>
          </a:p>
        </p:txBody>
      </p:sp>
      <p:sp>
        <p:nvSpPr>
          <p:cNvPr id="11" name="Shape 9"/>
          <p:cNvSpPr/>
          <p:nvPr/>
        </p:nvSpPr>
        <p:spPr>
          <a:xfrm>
            <a:off x="5760720" y="3383280"/>
            <a:ext cx="3017520" cy="1234440"/>
          </a:xfrm>
          <a:prstGeom prst="rect">
            <a:avLst/>
          </a:prstGeom>
          <a:solidFill>
            <a:srgbClr val="000000">
              <a:alpha val="30000"/>
            </a:srgbClr>
          </a:solidFill>
          <a:ln w="9525">
            <a:solidFill>
              <a:srgbClr val="FFFFFF">
                <a:alpha val="20000"/>
              </a:srgbClr>
            </a:solidFill>
            <a:prstDash val="solid"/>
          </a:ln>
        </p:spPr>
      </p:sp>
      <p:sp>
        <p:nvSpPr>
          <p:cNvPr id="12" name="Text 10"/>
          <p:cNvSpPr/>
          <p:nvPr/>
        </p:nvSpPr>
        <p:spPr>
          <a:xfrm>
            <a:off x="5943600" y="3493008"/>
            <a:ext cx="2651760" cy="594360"/>
          </a:xfrm>
          <a:prstGeom prst="rect">
            <a:avLst/>
          </a:prstGeom>
          <a:noFill/>
          <a:ln/>
        </p:spPr>
        <p:txBody>
          <a:bodyPr wrap="square" lIns="0" tIns="0" rIns="0" bIns="0" rtlCol="0" anchor="ctr"/>
          <a:lstStyle/>
          <a:p>
            <a:pPr indent="0" marL="0">
              <a:buNone/>
            </a:pPr>
            <a:r>
              <a:rPr lang="en-US" sz="3000" dirty="0">
                <a:solidFill>
                  <a:srgbClr val="F6F5F1"/>
                </a:solidFill>
                <a:latin typeface="Georgia" pitchFamily="34" charset="0"/>
                <a:ea typeface="Georgia" pitchFamily="34" charset="-122"/>
                <a:cs typeface="Georgia" pitchFamily="34" charset="-120"/>
              </a:rPr>
              <a:t>Annual</a:t>
            </a:r>
            <a:endParaRPr lang="en-US" sz="3000" dirty="0"/>
          </a:p>
        </p:txBody>
      </p:sp>
      <p:sp>
        <p:nvSpPr>
          <p:cNvPr id="13" name="Text 11"/>
          <p:cNvSpPr/>
          <p:nvPr/>
        </p:nvSpPr>
        <p:spPr>
          <a:xfrm>
            <a:off x="5943600" y="4069080"/>
            <a:ext cx="2651760" cy="411480"/>
          </a:xfrm>
          <a:prstGeom prst="rect">
            <a:avLst/>
          </a:prstGeom>
          <a:noFill/>
          <a:ln/>
        </p:spPr>
        <p:txBody>
          <a:bodyPr wrap="square" lIns="0" tIns="0" rIns="0" bIns="0" rtlCol="0" anchor="ctr"/>
          <a:lstStyle/>
          <a:p>
            <a:pPr indent="0" marL="0">
              <a:lnSpc>
                <a:spcPct val="120000"/>
              </a:lnSpc>
              <a:buNone/>
            </a:pPr>
            <a:r>
              <a:rPr lang="en-US" sz="950" dirty="0">
                <a:solidFill>
                  <a:srgbClr val="C4ECE9"/>
                </a:solidFill>
                <a:latin typeface="Trebuchet MS" pitchFamily="34" charset="0"/>
                <a:ea typeface="Trebuchet MS" pitchFamily="34" charset="-122"/>
                <a:cs typeface="Trebuchet MS" pitchFamily="34" charset="-120"/>
              </a:rPr>
              <a:t>Repeatable with codified process</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41412"/>
        </a:solidFill>
      </p:bgPr>
    </p:bg>
    <p:spTree>
      <p:nvGrpSpPr>
        <p:cNvPr id="1" name=""/>
        <p:cNvGrpSpPr/>
        <p:nvPr/>
      </p:nvGrpSpPr>
      <p:grpSpPr>
        <a:xfrm>
          <a:off x="0" y="0"/>
          <a:ext cx="0" cy="0"/>
          <a:chOff x="0" y="0"/>
          <a:chExt cx="0" cy="0"/>
        </a:xfrm>
      </p:grpSpPr>
      <p:sp>
        <p:nvSpPr>
          <p:cNvPr id="2" name="Text 0"/>
          <p:cNvSpPr/>
          <p:nvPr/>
        </p:nvSpPr>
        <p:spPr>
          <a:xfrm>
            <a:off x="457200" y="256032"/>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SYSTEM VIEW</a:t>
            </a:r>
            <a:endParaRPr lang="en-US" sz="700" dirty="0"/>
          </a:p>
        </p:txBody>
      </p:sp>
      <p:sp>
        <p:nvSpPr>
          <p:cNvPr id="3" name="Text 1"/>
          <p:cNvSpPr/>
          <p:nvPr/>
        </p:nvSpPr>
        <p:spPr>
          <a:xfrm>
            <a:off x="457200" y="411480"/>
            <a:ext cx="5486400" cy="1097280"/>
          </a:xfrm>
          <a:prstGeom prst="rect">
            <a:avLst/>
          </a:prstGeom>
          <a:noFill/>
          <a:ln/>
        </p:spPr>
        <p:txBody>
          <a:bodyPr wrap="square" lIns="0" tIns="0" rIns="0" bIns="0" rtlCol="0" anchor="ctr"/>
          <a:lstStyle/>
          <a:p>
            <a:pPr indent="0" marL="0">
              <a:buNone/>
            </a:pPr>
            <a:r>
              <a:rPr lang="en-US" sz="3600" dirty="0">
                <a:solidFill>
                  <a:srgbClr val="F6F5F1"/>
                </a:solidFill>
                <a:latin typeface="Georgia" pitchFamily="34" charset="0"/>
                <a:ea typeface="Georgia" pitchFamily="34" charset="-122"/>
                <a:cs typeface="Georgia" pitchFamily="34" charset="-120"/>
              </a:rPr>
              <a:t>Stakeholder Map</a:t>
            </a:r>
            <a:endParaRPr lang="en-US" sz="3600" dirty="0"/>
          </a:p>
        </p:txBody>
      </p:sp>
      <p:sp>
        <p:nvSpPr>
          <p:cNvPr id="4" name="Text 2"/>
          <p:cNvSpPr/>
          <p:nvPr/>
        </p:nvSpPr>
        <p:spPr>
          <a:xfrm>
            <a:off x="5943600" y="457200"/>
            <a:ext cx="2926080" cy="822960"/>
          </a:xfrm>
          <a:prstGeom prst="rect">
            <a:avLst/>
          </a:prstGeom>
          <a:noFill/>
          <a:ln/>
        </p:spPr>
        <p:txBody>
          <a:bodyPr wrap="square" lIns="0" tIns="0" rIns="0" bIns="0" rtlCol="0" anchor="ctr"/>
          <a:lstStyle/>
          <a:p>
            <a:pPr indent="0" marL="0">
              <a:lnSpc>
                <a:spcPct val="140000"/>
              </a:lnSpc>
              <a:buNone/>
            </a:pPr>
            <a:r>
              <a:rPr lang="en-US" sz="950" dirty="0">
                <a:solidFill>
                  <a:srgbClr val="888680"/>
                </a:solidFill>
                <a:latin typeface="Trebuchet MS" pitchFamily="34" charset="0"/>
                <a:ea typeface="Trebuchet MS" pitchFamily="34" charset="-122"/>
                <a:cs typeface="Trebuchet MS" pitchFamily="34" charset="-120"/>
              </a:rPr>
              <a:t>Stakeholders categorized by level of engagement. Focal areas are those most likely to act as fundraisers and funders.</a:t>
            </a:r>
            <a:endParaRPr lang="en-US" sz="950" dirty="0"/>
          </a:p>
        </p:txBody>
      </p:sp>
      <p:sp>
        <p:nvSpPr>
          <p:cNvPr id="5" name="Shape 3"/>
          <p:cNvSpPr/>
          <p:nvPr/>
        </p:nvSpPr>
        <p:spPr>
          <a:xfrm>
            <a:off x="457200" y="1463040"/>
            <a:ext cx="2011680" cy="3291840"/>
          </a:xfrm>
          <a:prstGeom prst="rect">
            <a:avLst/>
          </a:prstGeom>
          <a:solidFill>
            <a:srgbClr val="0D0D0B"/>
          </a:solidFill>
          <a:ln w="12700">
            <a:solidFill>
              <a:srgbClr val="3A8A82"/>
            </a:solidFill>
            <a:prstDash val="solid"/>
          </a:ln>
        </p:spPr>
      </p:sp>
      <p:sp>
        <p:nvSpPr>
          <p:cNvPr id="6" name="Shape 4"/>
          <p:cNvSpPr/>
          <p:nvPr/>
        </p:nvSpPr>
        <p:spPr>
          <a:xfrm>
            <a:off x="457200" y="1463040"/>
            <a:ext cx="2011680" cy="54864"/>
          </a:xfrm>
          <a:prstGeom prst="rect">
            <a:avLst/>
          </a:prstGeom>
          <a:solidFill>
            <a:srgbClr val="3A8A82"/>
          </a:solidFill>
          <a:ln/>
        </p:spPr>
      </p:sp>
      <p:sp>
        <p:nvSpPr>
          <p:cNvPr id="7" name="Shape 5"/>
          <p:cNvSpPr/>
          <p:nvPr/>
        </p:nvSpPr>
        <p:spPr>
          <a:xfrm>
            <a:off x="548640" y="4370832"/>
            <a:ext cx="1828800" cy="274320"/>
          </a:xfrm>
          <a:prstGeom prst="rect">
            <a:avLst/>
          </a:prstGeom>
          <a:solidFill>
            <a:srgbClr val="3A8A82">
              <a:alpha val="20000"/>
            </a:srgbClr>
          </a:solidFill>
          <a:ln w="6350">
            <a:solidFill>
              <a:srgbClr val="3A8A82">
                <a:alpha val="50000"/>
              </a:srgbClr>
            </a:solidFill>
            <a:prstDash val="solid"/>
          </a:ln>
        </p:spPr>
      </p:sp>
      <p:sp>
        <p:nvSpPr>
          <p:cNvPr id="8" name="Text 6"/>
          <p:cNvSpPr/>
          <p:nvPr/>
        </p:nvSpPr>
        <p:spPr>
          <a:xfrm>
            <a:off x="548640" y="4379976"/>
            <a:ext cx="1828800" cy="256032"/>
          </a:xfrm>
          <a:prstGeom prst="rect">
            <a:avLst/>
          </a:prstGeom>
          <a:noFill/>
          <a:ln/>
        </p:spPr>
        <p:txBody>
          <a:bodyPr wrap="square" lIns="0" tIns="0" rIns="0" bIns="0" rtlCol="0" anchor="ctr"/>
          <a:lstStyle/>
          <a:p>
            <a:pPr algn="ctr" indent="0" marL="0">
              <a:buNone/>
            </a:pPr>
            <a:r>
              <a:rPr lang="en-US" sz="700" b="1" spc="200" kern="0" dirty="0">
                <a:solidFill>
                  <a:srgbClr val="5DB5AC"/>
                </a:solidFill>
                <a:latin typeface="Trebuchet MS" pitchFamily="34" charset="0"/>
                <a:ea typeface="Trebuchet MS" pitchFamily="34" charset="-122"/>
                <a:cs typeface="Trebuchet MS" pitchFamily="34" charset="-120"/>
              </a:rPr>
              <a:t>Focal Area</a:t>
            </a:r>
            <a:endParaRPr lang="en-US" sz="700" dirty="0"/>
          </a:p>
        </p:txBody>
      </p:sp>
      <p:sp>
        <p:nvSpPr>
          <p:cNvPr id="9" name="Text 7"/>
          <p:cNvSpPr/>
          <p:nvPr/>
        </p:nvSpPr>
        <p:spPr>
          <a:xfrm>
            <a:off x="594360" y="1609344"/>
            <a:ext cx="1737360" cy="274320"/>
          </a:xfrm>
          <a:prstGeom prst="rect">
            <a:avLst/>
          </a:prstGeom>
          <a:noFill/>
          <a:ln/>
        </p:spPr>
        <p:txBody>
          <a:bodyPr wrap="square" lIns="0" tIns="0" rIns="0" bIns="0" rtlCol="0" anchor="ctr"/>
          <a:lstStyle/>
          <a:p>
            <a:pPr indent="0" marL="0">
              <a:buNone/>
            </a:pPr>
            <a:r>
              <a:rPr lang="en-US" sz="750" b="1" spc="200" kern="0" dirty="0">
                <a:solidFill>
                  <a:srgbClr val="5DB5AC"/>
                </a:solidFill>
                <a:latin typeface="Trebuchet MS" pitchFamily="34" charset="0"/>
                <a:ea typeface="Trebuchet MS" pitchFamily="34" charset="-122"/>
                <a:cs typeface="Trebuchet MS" pitchFamily="34" charset="-120"/>
              </a:rPr>
              <a:t>FUNDRAISERS</a:t>
            </a:r>
            <a:endParaRPr lang="en-US" sz="750" dirty="0"/>
          </a:p>
        </p:txBody>
      </p:sp>
      <p:sp>
        <p:nvSpPr>
          <p:cNvPr id="10" name="Text 8"/>
          <p:cNvSpPr/>
          <p:nvPr/>
        </p:nvSpPr>
        <p:spPr>
          <a:xfrm>
            <a:off x="594360" y="197510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Full time staff</a:t>
            </a:r>
            <a:endParaRPr lang="en-US" sz="950" dirty="0"/>
          </a:p>
        </p:txBody>
      </p:sp>
      <p:sp>
        <p:nvSpPr>
          <p:cNvPr id="11" name="Text 9"/>
          <p:cNvSpPr/>
          <p:nvPr/>
        </p:nvSpPr>
        <p:spPr>
          <a:xfrm>
            <a:off x="594360" y="238658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Part time staff</a:t>
            </a:r>
            <a:endParaRPr lang="en-US" sz="950" dirty="0"/>
          </a:p>
        </p:txBody>
      </p:sp>
      <p:sp>
        <p:nvSpPr>
          <p:cNvPr id="12" name="Text 10"/>
          <p:cNvSpPr/>
          <p:nvPr/>
        </p:nvSpPr>
        <p:spPr>
          <a:xfrm>
            <a:off x="594360" y="279806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Advisory Committee</a:t>
            </a:r>
            <a:endParaRPr lang="en-US" sz="950" dirty="0"/>
          </a:p>
        </p:txBody>
      </p:sp>
      <p:sp>
        <p:nvSpPr>
          <p:cNvPr id="13" name="Text 11"/>
          <p:cNvSpPr/>
          <p:nvPr/>
        </p:nvSpPr>
        <p:spPr>
          <a:xfrm>
            <a:off x="594360" y="320954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Community Board</a:t>
            </a:r>
            <a:endParaRPr lang="en-US" sz="950" dirty="0"/>
          </a:p>
        </p:txBody>
      </p:sp>
      <p:sp>
        <p:nvSpPr>
          <p:cNvPr id="14" name="Text 12"/>
          <p:cNvSpPr/>
          <p:nvPr/>
        </p:nvSpPr>
        <p:spPr>
          <a:xfrm>
            <a:off x="594360" y="362102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CEO</a:t>
            </a:r>
            <a:endParaRPr lang="en-US" sz="950" dirty="0"/>
          </a:p>
        </p:txBody>
      </p:sp>
      <p:sp>
        <p:nvSpPr>
          <p:cNvPr id="15" name="Shape 13"/>
          <p:cNvSpPr/>
          <p:nvPr/>
        </p:nvSpPr>
        <p:spPr>
          <a:xfrm>
            <a:off x="2633472" y="1463040"/>
            <a:ext cx="2011680" cy="3291840"/>
          </a:xfrm>
          <a:prstGeom prst="rect">
            <a:avLst/>
          </a:prstGeom>
          <a:solidFill>
            <a:srgbClr val="0D0D0B"/>
          </a:solidFill>
          <a:ln w="12700">
            <a:solidFill>
              <a:srgbClr val="C4915A"/>
            </a:solidFill>
            <a:prstDash val="solid"/>
          </a:ln>
        </p:spPr>
      </p:sp>
      <p:sp>
        <p:nvSpPr>
          <p:cNvPr id="16" name="Shape 14"/>
          <p:cNvSpPr/>
          <p:nvPr/>
        </p:nvSpPr>
        <p:spPr>
          <a:xfrm>
            <a:off x="2633472" y="1463040"/>
            <a:ext cx="2011680" cy="54864"/>
          </a:xfrm>
          <a:prstGeom prst="rect">
            <a:avLst/>
          </a:prstGeom>
          <a:solidFill>
            <a:srgbClr val="C4915A"/>
          </a:solidFill>
          <a:ln/>
        </p:spPr>
      </p:sp>
      <p:sp>
        <p:nvSpPr>
          <p:cNvPr id="17" name="Shape 15"/>
          <p:cNvSpPr/>
          <p:nvPr/>
        </p:nvSpPr>
        <p:spPr>
          <a:xfrm>
            <a:off x="2724912" y="4370832"/>
            <a:ext cx="1828800" cy="274320"/>
          </a:xfrm>
          <a:prstGeom prst="rect">
            <a:avLst/>
          </a:prstGeom>
          <a:solidFill>
            <a:srgbClr val="C4915A">
              <a:alpha val="20000"/>
            </a:srgbClr>
          </a:solidFill>
          <a:ln w="6350">
            <a:solidFill>
              <a:srgbClr val="C4915A">
                <a:alpha val="50000"/>
              </a:srgbClr>
            </a:solidFill>
            <a:prstDash val="solid"/>
          </a:ln>
        </p:spPr>
      </p:sp>
      <p:sp>
        <p:nvSpPr>
          <p:cNvPr id="18" name="Text 16"/>
          <p:cNvSpPr/>
          <p:nvPr/>
        </p:nvSpPr>
        <p:spPr>
          <a:xfrm>
            <a:off x="2724912" y="4379976"/>
            <a:ext cx="1828800" cy="256032"/>
          </a:xfrm>
          <a:prstGeom prst="rect">
            <a:avLst/>
          </a:prstGeom>
          <a:noFill/>
          <a:ln/>
        </p:spPr>
        <p:txBody>
          <a:bodyPr wrap="square" lIns="0" tIns="0" rIns="0" bIns="0" rtlCol="0" anchor="ctr"/>
          <a:lstStyle/>
          <a:p>
            <a:pPr algn="ctr" indent="0" marL="0">
              <a:buNone/>
            </a:pPr>
            <a:r>
              <a:rPr lang="en-US" sz="700" b="1" spc="200" kern="0" dirty="0">
                <a:solidFill>
                  <a:srgbClr val="D4A96A"/>
                </a:solidFill>
                <a:latin typeface="Trebuchet MS" pitchFamily="34" charset="0"/>
                <a:ea typeface="Trebuchet MS" pitchFamily="34" charset="-122"/>
                <a:cs typeface="Trebuchet MS" pitchFamily="34" charset="-120"/>
              </a:rPr>
              <a:t>Focal Area</a:t>
            </a:r>
            <a:endParaRPr lang="en-US" sz="700" dirty="0"/>
          </a:p>
        </p:txBody>
      </p:sp>
      <p:sp>
        <p:nvSpPr>
          <p:cNvPr id="19" name="Text 17"/>
          <p:cNvSpPr/>
          <p:nvPr/>
        </p:nvSpPr>
        <p:spPr>
          <a:xfrm>
            <a:off x="2770632" y="1609344"/>
            <a:ext cx="1737360" cy="274320"/>
          </a:xfrm>
          <a:prstGeom prst="rect">
            <a:avLst/>
          </a:prstGeom>
          <a:noFill/>
          <a:ln/>
        </p:spPr>
        <p:txBody>
          <a:bodyPr wrap="square" lIns="0" tIns="0" rIns="0" bIns="0" rtlCol="0" anchor="ctr"/>
          <a:lstStyle/>
          <a:p>
            <a:pPr indent="0" marL="0">
              <a:buNone/>
            </a:pPr>
            <a:r>
              <a:rPr lang="en-US" sz="750" b="1" spc="200" kern="0" dirty="0">
                <a:solidFill>
                  <a:srgbClr val="D4A96A"/>
                </a:solidFill>
                <a:latin typeface="Trebuchet MS" pitchFamily="34" charset="0"/>
                <a:ea typeface="Trebuchet MS" pitchFamily="34" charset="-122"/>
                <a:cs typeface="Trebuchet MS" pitchFamily="34" charset="-120"/>
              </a:rPr>
              <a:t>FUNDERS</a:t>
            </a:r>
            <a:endParaRPr lang="en-US" sz="750" dirty="0"/>
          </a:p>
        </p:txBody>
      </p:sp>
      <p:sp>
        <p:nvSpPr>
          <p:cNvPr id="20" name="Text 18"/>
          <p:cNvSpPr/>
          <p:nvPr/>
        </p:nvSpPr>
        <p:spPr>
          <a:xfrm>
            <a:off x="2770632" y="197510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Champions</a:t>
            </a:r>
            <a:endParaRPr lang="en-US" sz="950" dirty="0"/>
          </a:p>
        </p:txBody>
      </p:sp>
      <p:sp>
        <p:nvSpPr>
          <p:cNvPr id="21" name="Text 19"/>
          <p:cNvSpPr/>
          <p:nvPr/>
        </p:nvSpPr>
        <p:spPr>
          <a:xfrm>
            <a:off x="2770632" y="238658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Email subscribers</a:t>
            </a:r>
            <a:endParaRPr lang="en-US" sz="950" dirty="0"/>
          </a:p>
        </p:txBody>
      </p:sp>
      <p:sp>
        <p:nvSpPr>
          <p:cNvPr id="22" name="Text 20"/>
          <p:cNvSpPr/>
          <p:nvPr/>
        </p:nvSpPr>
        <p:spPr>
          <a:xfrm>
            <a:off x="2770632" y="279806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Parents of students</a:t>
            </a:r>
            <a:endParaRPr lang="en-US" sz="950" dirty="0"/>
          </a:p>
        </p:txBody>
      </p:sp>
      <p:sp>
        <p:nvSpPr>
          <p:cNvPr id="23" name="Text 21"/>
          <p:cNvSpPr/>
          <p:nvPr/>
        </p:nvSpPr>
        <p:spPr>
          <a:xfrm>
            <a:off x="2770632" y="320954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Corporate Funders</a:t>
            </a:r>
            <a:endParaRPr lang="en-US" sz="950" dirty="0"/>
          </a:p>
        </p:txBody>
      </p:sp>
      <p:sp>
        <p:nvSpPr>
          <p:cNvPr id="24" name="Text 22"/>
          <p:cNvSpPr/>
          <p:nvPr/>
        </p:nvSpPr>
        <p:spPr>
          <a:xfrm>
            <a:off x="2770632" y="362102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Friends &amp; Family of Staff</a:t>
            </a:r>
            <a:endParaRPr lang="en-US" sz="950" dirty="0"/>
          </a:p>
        </p:txBody>
      </p:sp>
      <p:sp>
        <p:nvSpPr>
          <p:cNvPr id="25" name="Shape 23"/>
          <p:cNvSpPr/>
          <p:nvPr/>
        </p:nvSpPr>
        <p:spPr>
          <a:xfrm>
            <a:off x="4809744" y="1463040"/>
            <a:ext cx="2011680" cy="3291840"/>
          </a:xfrm>
          <a:prstGeom prst="rect">
            <a:avLst/>
          </a:prstGeom>
          <a:solidFill>
            <a:srgbClr val="1E1E1C"/>
          </a:solidFill>
          <a:ln w="6350">
            <a:solidFill>
              <a:srgbClr val="2E2E2A"/>
            </a:solidFill>
            <a:prstDash val="solid"/>
          </a:ln>
        </p:spPr>
      </p:sp>
      <p:sp>
        <p:nvSpPr>
          <p:cNvPr id="26" name="Text 24"/>
          <p:cNvSpPr/>
          <p:nvPr/>
        </p:nvSpPr>
        <p:spPr>
          <a:xfrm>
            <a:off x="4946904" y="1609344"/>
            <a:ext cx="1737360" cy="274320"/>
          </a:xfrm>
          <a:prstGeom prst="rect">
            <a:avLst/>
          </a:prstGeom>
          <a:noFill/>
          <a:ln/>
        </p:spPr>
        <p:txBody>
          <a:bodyPr wrap="square" lIns="0" tIns="0" rIns="0" bIns="0" rtlCol="0" anchor="ctr"/>
          <a:lstStyle/>
          <a:p>
            <a:pPr indent="0" marL="0">
              <a:buNone/>
            </a:pPr>
            <a:r>
              <a:rPr lang="en-US" sz="750" b="1" spc="200" kern="0" dirty="0">
                <a:solidFill>
                  <a:srgbClr val="888680"/>
                </a:solidFill>
                <a:latin typeface="Trebuchet MS" pitchFamily="34" charset="0"/>
                <a:ea typeface="Trebuchet MS" pitchFamily="34" charset="-122"/>
                <a:cs typeface="Trebuchet MS" pitchFamily="34" charset="-120"/>
              </a:rPr>
              <a:t>SUPPORTERS</a:t>
            </a:r>
            <a:endParaRPr lang="en-US" sz="750" dirty="0"/>
          </a:p>
        </p:txBody>
      </p:sp>
      <p:sp>
        <p:nvSpPr>
          <p:cNvPr id="27" name="Text 25"/>
          <p:cNvSpPr/>
          <p:nvPr/>
        </p:nvSpPr>
        <p:spPr>
          <a:xfrm>
            <a:off x="4946904" y="197510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Current Students</a:t>
            </a:r>
            <a:endParaRPr lang="en-US" sz="950" dirty="0"/>
          </a:p>
        </p:txBody>
      </p:sp>
      <p:sp>
        <p:nvSpPr>
          <p:cNvPr id="28" name="Text 26"/>
          <p:cNvSpPr/>
          <p:nvPr/>
        </p:nvSpPr>
        <p:spPr>
          <a:xfrm>
            <a:off x="4946904" y="238658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Recent Alumni</a:t>
            </a:r>
            <a:endParaRPr lang="en-US" sz="950" dirty="0"/>
          </a:p>
        </p:txBody>
      </p:sp>
      <p:sp>
        <p:nvSpPr>
          <p:cNvPr id="29" name="Text 27"/>
          <p:cNvSpPr/>
          <p:nvPr/>
        </p:nvSpPr>
        <p:spPr>
          <a:xfrm>
            <a:off x="4946904" y="279806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Community partners</a:t>
            </a:r>
            <a:endParaRPr lang="en-US" sz="950" dirty="0"/>
          </a:p>
        </p:txBody>
      </p:sp>
      <p:sp>
        <p:nvSpPr>
          <p:cNvPr id="30" name="Text 28"/>
          <p:cNvSpPr/>
          <p:nvPr/>
        </p:nvSpPr>
        <p:spPr>
          <a:xfrm>
            <a:off x="4946904" y="320954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Corp. Board of Directors</a:t>
            </a:r>
            <a:endParaRPr lang="en-US" sz="950" dirty="0"/>
          </a:p>
        </p:txBody>
      </p:sp>
      <p:sp>
        <p:nvSpPr>
          <p:cNvPr id="31" name="Shape 29"/>
          <p:cNvSpPr/>
          <p:nvPr/>
        </p:nvSpPr>
        <p:spPr>
          <a:xfrm>
            <a:off x="6986016" y="1463040"/>
            <a:ext cx="2011680" cy="3291840"/>
          </a:xfrm>
          <a:prstGeom prst="rect">
            <a:avLst/>
          </a:prstGeom>
          <a:solidFill>
            <a:srgbClr val="1E1E1C"/>
          </a:solidFill>
          <a:ln w="6350">
            <a:solidFill>
              <a:srgbClr val="2E2E2A"/>
            </a:solidFill>
            <a:prstDash val="solid"/>
          </a:ln>
        </p:spPr>
      </p:sp>
      <p:sp>
        <p:nvSpPr>
          <p:cNvPr id="32" name="Text 30"/>
          <p:cNvSpPr/>
          <p:nvPr/>
        </p:nvSpPr>
        <p:spPr>
          <a:xfrm>
            <a:off x="7123176" y="1609344"/>
            <a:ext cx="1737360" cy="274320"/>
          </a:xfrm>
          <a:prstGeom prst="rect">
            <a:avLst/>
          </a:prstGeom>
          <a:noFill/>
          <a:ln/>
        </p:spPr>
        <p:txBody>
          <a:bodyPr wrap="square" lIns="0" tIns="0" rIns="0" bIns="0" rtlCol="0" anchor="ctr"/>
          <a:lstStyle/>
          <a:p>
            <a:pPr indent="0" marL="0">
              <a:buNone/>
            </a:pPr>
            <a:r>
              <a:rPr lang="en-US" sz="750" b="1" spc="200" kern="0" dirty="0">
                <a:solidFill>
                  <a:srgbClr val="777770"/>
                </a:solidFill>
                <a:latin typeface="Trebuchet MS" pitchFamily="34" charset="0"/>
                <a:ea typeface="Trebuchet MS" pitchFamily="34" charset="-122"/>
                <a:cs typeface="Trebuchet MS" pitchFamily="34" charset="-120"/>
              </a:rPr>
              <a:t>COMMUNITY</a:t>
            </a:r>
            <a:endParaRPr lang="en-US" sz="750" dirty="0"/>
          </a:p>
        </p:txBody>
      </p:sp>
      <p:sp>
        <p:nvSpPr>
          <p:cNvPr id="33" name="Text 31"/>
          <p:cNvSpPr/>
          <p:nvPr/>
        </p:nvSpPr>
        <p:spPr>
          <a:xfrm>
            <a:off x="7123176" y="197510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Oakland residents</a:t>
            </a:r>
            <a:endParaRPr lang="en-US" sz="950" dirty="0"/>
          </a:p>
        </p:txBody>
      </p:sp>
      <p:sp>
        <p:nvSpPr>
          <p:cNvPr id="34" name="Text 32"/>
          <p:cNvSpPr/>
          <p:nvPr/>
        </p:nvSpPr>
        <p:spPr>
          <a:xfrm>
            <a:off x="7123176" y="238658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East Bay Gives funders</a:t>
            </a:r>
            <a:endParaRPr lang="en-US" sz="950" dirty="0"/>
          </a:p>
        </p:txBody>
      </p:sp>
      <p:sp>
        <p:nvSpPr>
          <p:cNvPr id="35" name="Text 33"/>
          <p:cNvSpPr/>
          <p:nvPr/>
        </p:nvSpPr>
        <p:spPr>
          <a:xfrm>
            <a:off x="7123176" y="279806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#GivingTuesday funders</a:t>
            </a:r>
            <a:endParaRPr lang="en-US" sz="950" dirty="0"/>
          </a:p>
        </p:txBody>
      </p:sp>
      <p:sp>
        <p:nvSpPr>
          <p:cNvPr id="36" name="Text 34"/>
          <p:cNvSpPr/>
          <p:nvPr/>
        </p:nvSpPr>
        <p:spPr>
          <a:xfrm>
            <a:off x="7123176" y="3209544"/>
            <a:ext cx="1737360" cy="365760"/>
          </a:xfrm>
          <a:prstGeom prst="rect">
            <a:avLst/>
          </a:prstGeom>
          <a:noFill/>
          <a:ln/>
        </p:spPr>
        <p:txBody>
          <a:bodyPr wrap="square" lIns="0" tIns="0" rIns="0" bIns="0" rtlCol="0" anchor="ctr"/>
          <a:lstStyle/>
          <a:p>
            <a:pPr indent="0" marL="0">
              <a:lnSpc>
                <a:spcPct val="120000"/>
              </a:lnSpc>
              <a:buNone/>
            </a:pPr>
            <a:r>
              <a:rPr lang="en-US" sz="950" dirty="0">
                <a:solidFill>
                  <a:srgbClr val="B0AE9A"/>
                </a:solidFill>
                <a:latin typeface="Trebuchet MS" pitchFamily="34" charset="0"/>
                <a:ea typeface="Trebuchet MS" pitchFamily="34" charset="-122"/>
                <a:cs typeface="Trebuchet MS" pitchFamily="34" charset="-120"/>
              </a:rPr>
              <a:t>Oakland Running Festival</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0D0B"/>
        </a:solidFill>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141412"/>
          </a:solidFill>
          <a:ln/>
        </p:spPr>
      </p:sp>
      <p:sp>
        <p:nvSpPr>
          <p:cNvPr id="3" name="Shape 1"/>
          <p:cNvSpPr/>
          <p:nvPr/>
        </p:nvSpPr>
        <p:spPr>
          <a:xfrm>
            <a:off x="0" y="0"/>
            <a:ext cx="3200400" cy="64008"/>
          </a:xfrm>
          <a:prstGeom prst="rect">
            <a:avLst/>
          </a:prstGeom>
          <a:solidFill>
            <a:srgbClr val="C4915A"/>
          </a:solidFill>
          <a:ln/>
        </p:spPr>
      </p:sp>
      <p:sp>
        <p:nvSpPr>
          <p:cNvPr id="4" name="Text 2"/>
          <p:cNvSpPr/>
          <p:nvPr/>
        </p:nvSpPr>
        <p:spPr>
          <a:xfrm>
            <a:off x="365760" y="201168"/>
            <a:ext cx="22860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PERSONA</a:t>
            </a:r>
            <a:endParaRPr lang="en-US" sz="700" dirty="0"/>
          </a:p>
        </p:txBody>
      </p:sp>
      <p:sp>
        <p:nvSpPr>
          <p:cNvPr id="5" name="Text 3"/>
          <p:cNvSpPr/>
          <p:nvPr/>
        </p:nvSpPr>
        <p:spPr>
          <a:xfrm>
            <a:off x="365760" y="411480"/>
            <a:ext cx="2743200" cy="960120"/>
          </a:xfrm>
          <a:prstGeom prst="rect">
            <a:avLst/>
          </a:prstGeom>
          <a:noFill/>
          <a:ln/>
        </p:spPr>
        <p:txBody>
          <a:bodyPr wrap="square" lIns="0" tIns="0" rIns="0" bIns="0" rtlCol="0" anchor="ctr"/>
          <a:lstStyle/>
          <a:p>
            <a:pPr indent="0" marL="0">
              <a:buNone/>
            </a:pPr>
            <a:r>
              <a:rPr lang="en-US" sz="4800" dirty="0">
                <a:solidFill>
                  <a:srgbClr val="C4915A"/>
                </a:solidFill>
                <a:latin typeface="Trebuchet MS" pitchFamily="34" charset="0"/>
                <a:ea typeface="Trebuchet MS" pitchFamily="34" charset="-122"/>
                <a:cs typeface="Trebuchet MS" pitchFamily="34" charset="-120"/>
              </a:rPr>
              <a:t>CEO</a:t>
            </a:r>
            <a:endParaRPr lang="en-US" sz="4800" dirty="0"/>
          </a:p>
        </p:txBody>
      </p:sp>
      <p:sp>
        <p:nvSpPr>
          <p:cNvPr id="6" name="Shape 4"/>
          <p:cNvSpPr/>
          <p:nvPr/>
        </p:nvSpPr>
        <p:spPr>
          <a:xfrm>
            <a:off x="640080" y="1508760"/>
            <a:ext cx="1645920" cy="1645920"/>
          </a:xfrm>
          <a:prstGeom prst="ellipse">
            <a:avLst/>
          </a:prstGeom>
          <a:solidFill>
            <a:srgbClr val="C4915A">
              <a:alpha val="15000"/>
            </a:srgbClr>
          </a:solidFill>
          <a:ln w="19050">
            <a:solidFill>
              <a:srgbClr val="C4915A">
                <a:alpha val="50000"/>
              </a:srgbClr>
            </a:solidFill>
            <a:prstDash val="solid"/>
          </a:ln>
        </p:spPr>
      </p:sp>
      <p:sp>
        <p:nvSpPr>
          <p:cNvPr id="7" name="Text 5"/>
          <p:cNvSpPr/>
          <p:nvPr/>
        </p:nvSpPr>
        <p:spPr>
          <a:xfrm>
            <a:off x="640080" y="1645920"/>
            <a:ext cx="1645920" cy="1371600"/>
          </a:xfrm>
          <a:prstGeom prst="rect">
            <a:avLst/>
          </a:prstGeom>
          <a:noFill/>
          <a:ln/>
        </p:spPr>
        <p:txBody>
          <a:bodyPr wrap="square" lIns="0" tIns="0" rIns="0" bIns="0" rtlCol="0" anchor="ctr"/>
          <a:lstStyle/>
          <a:p>
            <a:pPr algn="ctr" indent="0" marL="0">
              <a:buNone/>
            </a:pPr>
            <a:r>
              <a:rPr lang="en-US" sz="4400" dirty="0">
                <a:solidFill>
                  <a:srgbClr val="C4915A"/>
                </a:solidFill>
                <a:latin typeface="Georgia" pitchFamily="34" charset="0"/>
                <a:ea typeface="Georgia" pitchFamily="34" charset="-122"/>
                <a:cs typeface="Georgia" pitchFamily="34" charset="-120"/>
              </a:rPr>
              <a:t>R</a:t>
            </a:r>
            <a:endParaRPr lang="en-US" sz="4400" dirty="0"/>
          </a:p>
        </p:txBody>
      </p:sp>
      <p:sp>
        <p:nvSpPr>
          <p:cNvPr id="8" name="Text 6"/>
          <p:cNvSpPr/>
          <p:nvPr/>
        </p:nvSpPr>
        <p:spPr>
          <a:xfrm>
            <a:off x="365760" y="3337560"/>
            <a:ext cx="2651760" cy="274320"/>
          </a:xfrm>
          <a:prstGeom prst="rect">
            <a:avLst/>
          </a:prstGeom>
          <a:noFill/>
          <a:ln/>
        </p:spPr>
        <p:txBody>
          <a:bodyPr wrap="square" lIns="0" tIns="0" rIns="0" bIns="0" rtlCol="0" anchor="ctr"/>
          <a:lstStyle/>
          <a:p>
            <a:pPr indent="0" marL="0">
              <a:buNone/>
            </a:pPr>
            <a:r>
              <a:rPr lang="en-US" sz="1300" dirty="0">
                <a:solidFill>
                  <a:srgbClr val="F6F5F1"/>
                </a:solidFill>
                <a:latin typeface="Trebuchet MS" pitchFamily="34" charset="0"/>
                <a:ea typeface="Trebuchet MS" pitchFamily="34" charset="-122"/>
                <a:cs typeface="Trebuchet MS" pitchFamily="34" charset="-120"/>
              </a:rPr>
              <a:t>Regina</a:t>
            </a:r>
            <a:endParaRPr lang="en-US" sz="1300" dirty="0"/>
          </a:p>
        </p:txBody>
      </p:sp>
      <p:sp>
        <p:nvSpPr>
          <p:cNvPr id="9" name="Text 7"/>
          <p:cNvSpPr/>
          <p:nvPr/>
        </p:nvSpPr>
        <p:spPr>
          <a:xfrm>
            <a:off x="365760" y="3611880"/>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60</a:t>
            </a:r>
            <a:endParaRPr lang="en-US" sz="1000" dirty="0"/>
          </a:p>
        </p:txBody>
      </p:sp>
      <p:sp>
        <p:nvSpPr>
          <p:cNvPr id="10" name="Text 8"/>
          <p:cNvSpPr/>
          <p:nvPr/>
        </p:nvSpPr>
        <p:spPr>
          <a:xfrm>
            <a:off x="365760" y="3822192"/>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EOYDC Evangelist &amp; Spokesperson</a:t>
            </a:r>
            <a:endParaRPr lang="en-US" sz="1000" dirty="0"/>
          </a:p>
        </p:txBody>
      </p:sp>
      <p:sp>
        <p:nvSpPr>
          <p:cNvPr id="11" name="Text 9"/>
          <p:cNvSpPr/>
          <p:nvPr/>
        </p:nvSpPr>
        <p:spPr>
          <a:xfrm>
            <a:off x="365760" y="4032504"/>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Deep personal connections with org</a:t>
            </a:r>
            <a:endParaRPr lang="en-US" sz="1000" dirty="0"/>
          </a:p>
        </p:txBody>
      </p:sp>
      <p:sp>
        <p:nvSpPr>
          <p:cNvPr id="12" name="Shape 10"/>
          <p:cNvSpPr/>
          <p:nvPr/>
        </p:nvSpPr>
        <p:spPr>
          <a:xfrm>
            <a:off x="365760" y="4480560"/>
            <a:ext cx="2560320" cy="320040"/>
          </a:xfrm>
          <a:prstGeom prst="rect">
            <a:avLst/>
          </a:prstGeom>
          <a:solidFill>
            <a:srgbClr val="C4915A">
              <a:alpha val="15000"/>
            </a:srgbClr>
          </a:solidFill>
          <a:ln w="9525">
            <a:solidFill>
              <a:srgbClr val="C4915A">
                <a:alpha val="40000"/>
              </a:srgbClr>
            </a:solidFill>
            <a:prstDash val="solid"/>
          </a:ln>
        </p:spPr>
      </p:sp>
      <p:sp>
        <p:nvSpPr>
          <p:cNvPr id="13" name="Text 11"/>
          <p:cNvSpPr/>
          <p:nvPr/>
        </p:nvSpPr>
        <p:spPr>
          <a:xfrm>
            <a:off x="365760" y="4480560"/>
            <a:ext cx="2560320" cy="320040"/>
          </a:xfrm>
          <a:prstGeom prst="rect">
            <a:avLst/>
          </a:prstGeom>
          <a:noFill/>
          <a:ln/>
        </p:spPr>
        <p:txBody>
          <a:bodyPr wrap="square" lIns="0" tIns="0" rIns="0" bIns="0" rtlCol="0" anchor="ctr"/>
          <a:lstStyle/>
          <a:p>
            <a:pPr algn="ctr" indent="0" marL="0">
              <a:buNone/>
            </a:pPr>
            <a:r>
              <a:rPr lang="en-US" sz="800" b="1" spc="100" kern="0" dirty="0">
                <a:solidFill>
                  <a:srgbClr val="C4915A"/>
                </a:solidFill>
                <a:latin typeface="Trebuchet MS" pitchFamily="34" charset="0"/>
                <a:ea typeface="Trebuchet MS" pitchFamily="34" charset="-122"/>
                <a:cs typeface="Trebuchet MS" pitchFamily="34" charset="-120"/>
              </a:rPr>
              <a:t>Meaning: Achievement</a:t>
            </a:r>
            <a:endParaRPr lang="en-US" sz="800" dirty="0"/>
          </a:p>
        </p:txBody>
      </p:sp>
      <p:sp>
        <p:nvSpPr>
          <p:cNvPr id="14" name="Text 12"/>
          <p:cNvSpPr/>
          <p:nvPr/>
        </p:nvSpPr>
        <p:spPr>
          <a:xfrm>
            <a:off x="3474720" y="32004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KEY TRAITS</a:t>
            </a:r>
            <a:endParaRPr lang="en-US" sz="700" dirty="0"/>
          </a:p>
        </p:txBody>
      </p:sp>
      <p:sp>
        <p:nvSpPr>
          <p:cNvPr id="15" name="Shape 13"/>
          <p:cNvSpPr/>
          <p:nvPr/>
        </p:nvSpPr>
        <p:spPr>
          <a:xfrm>
            <a:off x="3474720" y="566928"/>
            <a:ext cx="5394960" cy="0"/>
          </a:xfrm>
          <a:prstGeom prst="line">
            <a:avLst/>
          </a:prstGeom>
          <a:noFill/>
          <a:ln w="9525">
            <a:solidFill>
              <a:srgbClr val="2E2E2A"/>
            </a:solidFill>
            <a:prstDash val="solid"/>
          </a:ln>
        </p:spPr>
      </p:sp>
      <p:sp>
        <p:nvSpPr>
          <p:cNvPr id="16" name="Shape 14"/>
          <p:cNvSpPr/>
          <p:nvPr/>
        </p:nvSpPr>
        <p:spPr>
          <a:xfrm>
            <a:off x="3474720" y="685800"/>
            <a:ext cx="36576" cy="502920"/>
          </a:xfrm>
          <a:prstGeom prst="rect">
            <a:avLst/>
          </a:prstGeom>
          <a:solidFill>
            <a:srgbClr val="C4915A"/>
          </a:solidFill>
          <a:ln/>
        </p:spPr>
      </p:sp>
      <p:sp>
        <p:nvSpPr>
          <p:cNvPr id="17" name="Text 15"/>
          <p:cNvSpPr/>
          <p:nvPr/>
        </p:nvSpPr>
        <p:spPr>
          <a:xfrm>
            <a:off x="3703320" y="722376"/>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Tech newcomer; uses Android for internet, photos, Facebook, email, and texting</a:t>
            </a:r>
            <a:endParaRPr lang="en-US" sz="1050" dirty="0"/>
          </a:p>
        </p:txBody>
      </p:sp>
      <p:sp>
        <p:nvSpPr>
          <p:cNvPr id="18" name="Shape 16"/>
          <p:cNvSpPr/>
          <p:nvPr/>
        </p:nvSpPr>
        <p:spPr>
          <a:xfrm>
            <a:off x="3474720" y="1399032"/>
            <a:ext cx="36576" cy="502920"/>
          </a:xfrm>
          <a:prstGeom prst="rect">
            <a:avLst/>
          </a:prstGeom>
          <a:solidFill>
            <a:srgbClr val="C4915A"/>
          </a:solidFill>
          <a:ln/>
        </p:spPr>
      </p:sp>
      <p:sp>
        <p:nvSpPr>
          <p:cNvPr id="19" name="Text 17"/>
          <p:cNvSpPr/>
          <p:nvPr/>
        </p:nvSpPr>
        <p:spPr>
          <a:xfrm>
            <a:off x="3703320" y="1435608"/>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Comfortable with proven methods — open to newer, tech-based approaches</a:t>
            </a:r>
            <a:endParaRPr lang="en-US" sz="1050" dirty="0"/>
          </a:p>
        </p:txBody>
      </p:sp>
      <p:sp>
        <p:nvSpPr>
          <p:cNvPr id="20" name="Shape 18"/>
          <p:cNvSpPr/>
          <p:nvPr/>
        </p:nvSpPr>
        <p:spPr>
          <a:xfrm>
            <a:off x="3474720" y="2112264"/>
            <a:ext cx="36576" cy="502920"/>
          </a:xfrm>
          <a:prstGeom prst="rect">
            <a:avLst/>
          </a:prstGeom>
          <a:solidFill>
            <a:srgbClr val="C4915A"/>
          </a:solidFill>
          <a:ln/>
        </p:spPr>
      </p:sp>
      <p:sp>
        <p:nvSpPr>
          <p:cNvPr id="21" name="Text 19"/>
          <p:cNvSpPr/>
          <p:nvPr/>
        </p:nvSpPr>
        <p:spPr>
          <a:xfrm>
            <a:off x="3703320" y="2148840"/>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Excels at fundraising via networking with decision makers and EOYDC alumni</a:t>
            </a:r>
            <a:endParaRPr lang="en-US" sz="1050" dirty="0"/>
          </a:p>
        </p:txBody>
      </p:sp>
      <p:sp>
        <p:nvSpPr>
          <p:cNvPr id="22" name="Shape 20"/>
          <p:cNvSpPr/>
          <p:nvPr/>
        </p:nvSpPr>
        <p:spPr>
          <a:xfrm>
            <a:off x="3474720" y="2825496"/>
            <a:ext cx="36576" cy="502920"/>
          </a:xfrm>
          <a:prstGeom prst="rect">
            <a:avLst/>
          </a:prstGeom>
          <a:solidFill>
            <a:srgbClr val="C4915A"/>
          </a:solidFill>
          <a:ln/>
        </p:spPr>
      </p:sp>
      <p:sp>
        <p:nvSpPr>
          <p:cNvPr id="23" name="Text 21"/>
          <p:cNvSpPr/>
          <p:nvPr/>
        </p:nvSpPr>
        <p:spPr>
          <a:xfrm>
            <a:off x="3703320" y="2862072"/>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Prioritizes large grants and corporate gifts over ongoing campaign management</a:t>
            </a:r>
            <a:endParaRPr lang="en-US" sz="1050" dirty="0"/>
          </a:p>
        </p:txBody>
      </p:sp>
      <p:sp>
        <p:nvSpPr>
          <p:cNvPr id="24" name="Shape 22"/>
          <p:cNvSpPr/>
          <p:nvPr/>
        </p:nvSpPr>
        <p:spPr>
          <a:xfrm>
            <a:off x="3474720" y="3538728"/>
            <a:ext cx="36576" cy="502920"/>
          </a:xfrm>
          <a:prstGeom prst="rect">
            <a:avLst/>
          </a:prstGeom>
          <a:solidFill>
            <a:srgbClr val="C4915A"/>
          </a:solidFill>
          <a:ln/>
        </p:spPr>
      </p:sp>
      <p:sp>
        <p:nvSpPr>
          <p:cNvPr id="25" name="Text 23"/>
          <p:cNvSpPr/>
          <p:nvPr/>
        </p:nvSpPr>
        <p:spPr>
          <a:xfrm>
            <a:off x="3703320" y="3575304"/>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Stretched thin from assuming multiple roles across the organization</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0D0B"/>
        </a:solidFill>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141412"/>
          </a:solidFill>
          <a:ln/>
        </p:spPr>
      </p:sp>
      <p:sp>
        <p:nvSpPr>
          <p:cNvPr id="3" name="Shape 1"/>
          <p:cNvSpPr/>
          <p:nvPr/>
        </p:nvSpPr>
        <p:spPr>
          <a:xfrm>
            <a:off x="0" y="0"/>
            <a:ext cx="3200400" cy="64008"/>
          </a:xfrm>
          <a:prstGeom prst="rect">
            <a:avLst/>
          </a:prstGeom>
          <a:solidFill>
            <a:srgbClr val="6B9FD4"/>
          </a:solidFill>
          <a:ln/>
        </p:spPr>
      </p:sp>
      <p:sp>
        <p:nvSpPr>
          <p:cNvPr id="4" name="Text 2"/>
          <p:cNvSpPr/>
          <p:nvPr/>
        </p:nvSpPr>
        <p:spPr>
          <a:xfrm>
            <a:off x="365760" y="201168"/>
            <a:ext cx="22860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PERSONA</a:t>
            </a:r>
            <a:endParaRPr lang="en-US" sz="700" dirty="0"/>
          </a:p>
        </p:txBody>
      </p:sp>
      <p:sp>
        <p:nvSpPr>
          <p:cNvPr id="5" name="Text 3"/>
          <p:cNvSpPr/>
          <p:nvPr/>
        </p:nvSpPr>
        <p:spPr>
          <a:xfrm>
            <a:off x="365760" y="411480"/>
            <a:ext cx="2743200" cy="960120"/>
          </a:xfrm>
          <a:prstGeom prst="rect">
            <a:avLst/>
          </a:prstGeom>
          <a:noFill/>
          <a:ln/>
        </p:spPr>
        <p:txBody>
          <a:bodyPr wrap="square" lIns="0" tIns="0" rIns="0" bIns="0" rtlCol="0" anchor="ctr"/>
          <a:lstStyle/>
          <a:p>
            <a:pPr indent="0" marL="0">
              <a:buNone/>
            </a:pPr>
            <a:r>
              <a:rPr lang="en-US" sz="4800" dirty="0">
                <a:solidFill>
                  <a:srgbClr val="6B9FD4"/>
                </a:solidFill>
                <a:latin typeface="Trebuchet MS" pitchFamily="34" charset="0"/>
                <a:ea typeface="Trebuchet MS" pitchFamily="34" charset="-122"/>
                <a:cs typeface="Trebuchet MS" pitchFamily="34" charset="-120"/>
              </a:rPr>
              <a:t>FUNDER</a:t>
            </a:r>
            <a:endParaRPr lang="en-US" sz="4800" dirty="0"/>
          </a:p>
        </p:txBody>
      </p:sp>
      <p:sp>
        <p:nvSpPr>
          <p:cNvPr id="6" name="Shape 4"/>
          <p:cNvSpPr/>
          <p:nvPr/>
        </p:nvSpPr>
        <p:spPr>
          <a:xfrm>
            <a:off x="640080" y="1508760"/>
            <a:ext cx="1645920" cy="1645920"/>
          </a:xfrm>
          <a:prstGeom prst="ellipse">
            <a:avLst/>
          </a:prstGeom>
          <a:solidFill>
            <a:srgbClr val="6B9FD4">
              <a:alpha val="15000"/>
            </a:srgbClr>
          </a:solidFill>
          <a:ln w="19050">
            <a:solidFill>
              <a:srgbClr val="6B9FD4">
                <a:alpha val="50000"/>
              </a:srgbClr>
            </a:solidFill>
            <a:prstDash val="solid"/>
          </a:ln>
        </p:spPr>
      </p:sp>
      <p:sp>
        <p:nvSpPr>
          <p:cNvPr id="7" name="Text 5"/>
          <p:cNvSpPr/>
          <p:nvPr/>
        </p:nvSpPr>
        <p:spPr>
          <a:xfrm>
            <a:off x="640080" y="1645920"/>
            <a:ext cx="1645920" cy="1371600"/>
          </a:xfrm>
          <a:prstGeom prst="rect">
            <a:avLst/>
          </a:prstGeom>
          <a:noFill/>
          <a:ln/>
        </p:spPr>
        <p:txBody>
          <a:bodyPr wrap="square" lIns="0" tIns="0" rIns="0" bIns="0" rtlCol="0" anchor="ctr"/>
          <a:lstStyle/>
          <a:p>
            <a:pPr algn="ctr" indent="0" marL="0">
              <a:buNone/>
            </a:pPr>
            <a:r>
              <a:rPr lang="en-US" sz="4400" dirty="0">
                <a:solidFill>
                  <a:srgbClr val="6B9FD4"/>
                </a:solidFill>
                <a:latin typeface="Georgia" pitchFamily="34" charset="0"/>
                <a:ea typeface="Georgia" pitchFamily="34" charset="-122"/>
                <a:cs typeface="Georgia" pitchFamily="34" charset="-120"/>
              </a:rPr>
              <a:t>L</a:t>
            </a:r>
            <a:endParaRPr lang="en-US" sz="4400" dirty="0"/>
          </a:p>
        </p:txBody>
      </p:sp>
      <p:sp>
        <p:nvSpPr>
          <p:cNvPr id="8" name="Text 6"/>
          <p:cNvSpPr/>
          <p:nvPr/>
        </p:nvSpPr>
        <p:spPr>
          <a:xfrm>
            <a:off x="365760" y="3337560"/>
            <a:ext cx="2651760" cy="274320"/>
          </a:xfrm>
          <a:prstGeom prst="rect">
            <a:avLst/>
          </a:prstGeom>
          <a:noFill/>
          <a:ln/>
        </p:spPr>
        <p:txBody>
          <a:bodyPr wrap="square" lIns="0" tIns="0" rIns="0" bIns="0" rtlCol="0" anchor="ctr"/>
          <a:lstStyle/>
          <a:p>
            <a:pPr indent="0" marL="0">
              <a:buNone/>
            </a:pPr>
            <a:r>
              <a:rPr lang="en-US" sz="1300" dirty="0">
                <a:solidFill>
                  <a:srgbClr val="F6F5F1"/>
                </a:solidFill>
                <a:latin typeface="Trebuchet MS" pitchFamily="34" charset="0"/>
                <a:ea typeface="Trebuchet MS" pitchFamily="34" charset="-122"/>
                <a:cs typeface="Trebuchet MS" pitchFamily="34" charset="-120"/>
              </a:rPr>
              <a:t>Landon</a:t>
            </a:r>
            <a:endParaRPr lang="en-US" sz="1300" dirty="0"/>
          </a:p>
        </p:txBody>
      </p:sp>
      <p:sp>
        <p:nvSpPr>
          <p:cNvPr id="9" name="Text 7"/>
          <p:cNvSpPr/>
          <p:nvPr/>
        </p:nvSpPr>
        <p:spPr>
          <a:xfrm>
            <a:off x="365760" y="3611880"/>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29</a:t>
            </a:r>
            <a:endParaRPr lang="en-US" sz="1000" dirty="0"/>
          </a:p>
        </p:txBody>
      </p:sp>
      <p:sp>
        <p:nvSpPr>
          <p:cNvPr id="10" name="Text 8"/>
          <p:cNvSpPr/>
          <p:nvPr/>
        </p:nvSpPr>
        <p:spPr>
          <a:xfrm>
            <a:off x="365760" y="3822192"/>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EOYDC Alum &amp; Success Story</a:t>
            </a:r>
            <a:endParaRPr lang="en-US" sz="1000" dirty="0"/>
          </a:p>
        </p:txBody>
      </p:sp>
      <p:sp>
        <p:nvSpPr>
          <p:cNvPr id="11" name="Text 9"/>
          <p:cNvSpPr/>
          <p:nvPr/>
        </p:nvSpPr>
        <p:spPr>
          <a:xfrm>
            <a:off x="365760" y="4032504"/>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Currently employed at Chase</a:t>
            </a:r>
            <a:endParaRPr lang="en-US" sz="1000" dirty="0"/>
          </a:p>
        </p:txBody>
      </p:sp>
      <p:sp>
        <p:nvSpPr>
          <p:cNvPr id="12" name="Shape 10"/>
          <p:cNvSpPr/>
          <p:nvPr/>
        </p:nvSpPr>
        <p:spPr>
          <a:xfrm>
            <a:off x="365760" y="4480560"/>
            <a:ext cx="2560320" cy="320040"/>
          </a:xfrm>
          <a:prstGeom prst="rect">
            <a:avLst/>
          </a:prstGeom>
          <a:solidFill>
            <a:srgbClr val="6B9FD4">
              <a:alpha val="15000"/>
            </a:srgbClr>
          </a:solidFill>
          <a:ln w="9525">
            <a:solidFill>
              <a:srgbClr val="6B9FD4">
                <a:alpha val="40000"/>
              </a:srgbClr>
            </a:solidFill>
            <a:prstDash val="solid"/>
          </a:ln>
        </p:spPr>
      </p:sp>
      <p:sp>
        <p:nvSpPr>
          <p:cNvPr id="13" name="Text 11"/>
          <p:cNvSpPr/>
          <p:nvPr/>
        </p:nvSpPr>
        <p:spPr>
          <a:xfrm>
            <a:off x="365760" y="4480560"/>
            <a:ext cx="2560320" cy="320040"/>
          </a:xfrm>
          <a:prstGeom prst="rect">
            <a:avLst/>
          </a:prstGeom>
          <a:noFill/>
          <a:ln/>
        </p:spPr>
        <p:txBody>
          <a:bodyPr wrap="square" lIns="0" tIns="0" rIns="0" bIns="0" rtlCol="0" anchor="ctr"/>
          <a:lstStyle/>
          <a:p>
            <a:pPr algn="ctr" indent="0" marL="0">
              <a:buNone/>
            </a:pPr>
            <a:r>
              <a:rPr lang="en-US" sz="800" b="1" spc="100" kern="0" dirty="0">
                <a:solidFill>
                  <a:srgbClr val="6B9FD4"/>
                </a:solidFill>
                <a:latin typeface="Trebuchet MS" pitchFamily="34" charset="0"/>
                <a:ea typeface="Trebuchet MS" pitchFamily="34" charset="-122"/>
                <a:cs typeface="Trebuchet MS" pitchFamily="34" charset="-120"/>
              </a:rPr>
              <a:t>Meaning: Community &amp; Duty</a:t>
            </a:r>
            <a:endParaRPr lang="en-US" sz="800" dirty="0"/>
          </a:p>
        </p:txBody>
      </p:sp>
      <p:sp>
        <p:nvSpPr>
          <p:cNvPr id="14" name="Text 12"/>
          <p:cNvSpPr/>
          <p:nvPr/>
        </p:nvSpPr>
        <p:spPr>
          <a:xfrm>
            <a:off x="3474720" y="32004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KEY TRAITS</a:t>
            </a:r>
            <a:endParaRPr lang="en-US" sz="700" dirty="0"/>
          </a:p>
        </p:txBody>
      </p:sp>
      <p:sp>
        <p:nvSpPr>
          <p:cNvPr id="15" name="Shape 13"/>
          <p:cNvSpPr/>
          <p:nvPr/>
        </p:nvSpPr>
        <p:spPr>
          <a:xfrm>
            <a:off x="3474720" y="566928"/>
            <a:ext cx="5394960" cy="0"/>
          </a:xfrm>
          <a:prstGeom prst="line">
            <a:avLst/>
          </a:prstGeom>
          <a:noFill/>
          <a:ln w="9525">
            <a:solidFill>
              <a:srgbClr val="2E2E2A"/>
            </a:solidFill>
            <a:prstDash val="solid"/>
          </a:ln>
        </p:spPr>
      </p:sp>
      <p:sp>
        <p:nvSpPr>
          <p:cNvPr id="16" name="Shape 14"/>
          <p:cNvSpPr/>
          <p:nvPr/>
        </p:nvSpPr>
        <p:spPr>
          <a:xfrm>
            <a:off x="3474720" y="685800"/>
            <a:ext cx="36576" cy="502920"/>
          </a:xfrm>
          <a:prstGeom prst="rect">
            <a:avLst/>
          </a:prstGeom>
          <a:solidFill>
            <a:srgbClr val="6B9FD4"/>
          </a:solidFill>
          <a:ln/>
        </p:spPr>
      </p:sp>
      <p:sp>
        <p:nvSpPr>
          <p:cNvPr id="17" name="Text 15"/>
          <p:cNvSpPr/>
          <p:nvPr/>
        </p:nvSpPr>
        <p:spPr>
          <a:xfrm>
            <a:off x="3703320" y="722376"/>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President of the Advisory Committee; attributes personal success to EOYDC</a:t>
            </a:r>
            <a:endParaRPr lang="en-US" sz="1050" dirty="0"/>
          </a:p>
        </p:txBody>
      </p:sp>
      <p:sp>
        <p:nvSpPr>
          <p:cNvPr id="18" name="Shape 16"/>
          <p:cNvSpPr/>
          <p:nvPr/>
        </p:nvSpPr>
        <p:spPr>
          <a:xfrm>
            <a:off x="3474720" y="1399032"/>
            <a:ext cx="36576" cy="502920"/>
          </a:xfrm>
          <a:prstGeom prst="rect">
            <a:avLst/>
          </a:prstGeom>
          <a:solidFill>
            <a:srgbClr val="6B9FD4"/>
          </a:solidFill>
          <a:ln/>
        </p:spPr>
      </p:sp>
      <p:sp>
        <p:nvSpPr>
          <p:cNvPr id="19" name="Text 17"/>
          <p:cNvSpPr/>
          <p:nvPr/>
        </p:nvSpPr>
        <p:spPr>
          <a:xfrm>
            <a:off x="3703320" y="1435608"/>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$200K HHI — gave generously and influenced his company to host an in-office fundraiser</a:t>
            </a:r>
            <a:endParaRPr lang="en-US" sz="1050" dirty="0"/>
          </a:p>
        </p:txBody>
      </p:sp>
      <p:sp>
        <p:nvSpPr>
          <p:cNvPr id="20" name="Shape 18"/>
          <p:cNvSpPr/>
          <p:nvPr/>
        </p:nvSpPr>
        <p:spPr>
          <a:xfrm>
            <a:off x="3474720" y="2112264"/>
            <a:ext cx="36576" cy="502920"/>
          </a:xfrm>
          <a:prstGeom prst="rect">
            <a:avLst/>
          </a:prstGeom>
          <a:solidFill>
            <a:srgbClr val="6B9FD4"/>
          </a:solidFill>
          <a:ln/>
        </p:spPr>
      </p:sp>
      <p:sp>
        <p:nvSpPr>
          <p:cNvPr id="21" name="Text 19"/>
          <p:cNvSpPr/>
          <p:nvPr/>
        </p:nvSpPr>
        <p:spPr>
          <a:xfrm>
            <a:off x="3703320" y="2148840"/>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Personally connected to the CEO — describes her 'like a mother to him'</a:t>
            </a:r>
            <a:endParaRPr lang="en-US" sz="1050" dirty="0"/>
          </a:p>
        </p:txBody>
      </p:sp>
      <p:sp>
        <p:nvSpPr>
          <p:cNvPr id="22" name="Shape 20"/>
          <p:cNvSpPr/>
          <p:nvPr/>
        </p:nvSpPr>
        <p:spPr>
          <a:xfrm>
            <a:off x="3474720" y="2825496"/>
            <a:ext cx="36576" cy="502920"/>
          </a:xfrm>
          <a:prstGeom prst="rect">
            <a:avLst/>
          </a:prstGeom>
          <a:solidFill>
            <a:srgbClr val="6B9FD4"/>
          </a:solidFill>
          <a:ln/>
        </p:spPr>
      </p:sp>
      <p:sp>
        <p:nvSpPr>
          <p:cNvPr id="23" name="Text 21"/>
          <p:cNvSpPr/>
          <p:nvPr/>
        </p:nvSpPr>
        <p:spPr>
          <a:xfrm>
            <a:off x="3703320" y="2862072"/>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Motivated to support EOYDC in continuing its legacy for future generations</a:t>
            </a:r>
            <a:endParaRPr lang="en-US" sz="1050" dirty="0"/>
          </a:p>
        </p:txBody>
      </p:sp>
      <p:sp>
        <p:nvSpPr>
          <p:cNvPr id="24" name="Shape 22"/>
          <p:cNvSpPr/>
          <p:nvPr/>
        </p:nvSpPr>
        <p:spPr>
          <a:xfrm>
            <a:off x="3474720" y="3538728"/>
            <a:ext cx="36576" cy="502920"/>
          </a:xfrm>
          <a:prstGeom prst="rect">
            <a:avLst/>
          </a:prstGeom>
          <a:solidFill>
            <a:srgbClr val="6B9FD4"/>
          </a:solidFill>
          <a:ln/>
        </p:spPr>
      </p:sp>
      <p:sp>
        <p:nvSpPr>
          <p:cNvPr id="25" name="Text 23"/>
          <p:cNvSpPr/>
          <p:nvPr/>
        </p:nvSpPr>
        <p:spPr>
          <a:xfrm>
            <a:off x="3703320" y="3575304"/>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Tech savvy; uses smartphone for communications, purchases, and transactions</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0D0B"/>
        </a:solidFill>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141412"/>
          </a:solidFill>
          <a:ln/>
        </p:spPr>
      </p:sp>
      <p:sp>
        <p:nvSpPr>
          <p:cNvPr id="3" name="Shape 1"/>
          <p:cNvSpPr/>
          <p:nvPr/>
        </p:nvSpPr>
        <p:spPr>
          <a:xfrm>
            <a:off x="0" y="0"/>
            <a:ext cx="3200400" cy="64008"/>
          </a:xfrm>
          <a:prstGeom prst="rect">
            <a:avLst/>
          </a:prstGeom>
          <a:solidFill>
            <a:srgbClr val="5DB5AC"/>
          </a:solidFill>
          <a:ln/>
        </p:spPr>
      </p:sp>
      <p:sp>
        <p:nvSpPr>
          <p:cNvPr id="4" name="Text 2"/>
          <p:cNvSpPr/>
          <p:nvPr/>
        </p:nvSpPr>
        <p:spPr>
          <a:xfrm>
            <a:off x="365760" y="201168"/>
            <a:ext cx="22860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PERSONA</a:t>
            </a:r>
            <a:endParaRPr lang="en-US" sz="700" dirty="0"/>
          </a:p>
        </p:txBody>
      </p:sp>
      <p:sp>
        <p:nvSpPr>
          <p:cNvPr id="5" name="Text 3"/>
          <p:cNvSpPr/>
          <p:nvPr/>
        </p:nvSpPr>
        <p:spPr>
          <a:xfrm>
            <a:off x="365760" y="411480"/>
            <a:ext cx="2743200" cy="960120"/>
          </a:xfrm>
          <a:prstGeom prst="rect">
            <a:avLst/>
          </a:prstGeom>
          <a:noFill/>
          <a:ln/>
        </p:spPr>
        <p:txBody>
          <a:bodyPr wrap="square" lIns="0" tIns="0" rIns="0" bIns="0" rtlCol="0" anchor="ctr"/>
          <a:lstStyle/>
          <a:p>
            <a:pPr indent="0" marL="0">
              <a:buNone/>
            </a:pPr>
            <a:r>
              <a:rPr lang="en-US" sz="4800" dirty="0">
                <a:solidFill>
                  <a:srgbClr val="5DB5AC"/>
                </a:solidFill>
                <a:latin typeface="Trebuchet MS" pitchFamily="34" charset="0"/>
                <a:ea typeface="Trebuchet MS" pitchFamily="34" charset="-122"/>
                <a:cs typeface="Trebuchet MS" pitchFamily="34" charset="-120"/>
              </a:rPr>
              <a:t>FUNDRAISER</a:t>
            </a:r>
            <a:endParaRPr lang="en-US" sz="4800" dirty="0"/>
          </a:p>
        </p:txBody>
      </p:sp>
      <p:sp>
        <p:nvSpPr>
          <p:cNvPr id="6" name="Shape 4"/>
          <p:cNvSpPr/>
          <p:nvPr/>
        </p:nvSpPr>
        <p:spPr>
          <a:xfrm>
            <a:off x="640080" y="1508760"/>
            <a:ext cx="1645920" cy="1645920"/>
          </a:xfrm>
          <a:prstGeom prst="ellipse">
            <a:avLst/>
          </a:prstGeom>
          <a:solidFill>
            <a:srgbClr val="5DB5AC">
              <a:alpha val="15000"/>
            </a:srgbClr>
          </a:solidFill>
          <a:ln w="19050">
            <a:solidFill>
              <a:srgbClr val="5DB5AC">
                <a:alpha val="50000"/>
              </a:srgbClr>
            </a:solidFill>
            <a:prstDash val="solid"/>
          </a:ln>
        </p:spPr>
      </p:sp>
      <p:sp>
        <p:nvSpPr>
          <p:cNvPr id="7" name="Text 5"/>
          <p:cNvSpPr/>
          <p:nvPr/>
        </p:nvSpPr>
        <p:spPr>
          <a:xfrm>
            <a:off x="640080" y="1645920"/>
            <a:ext cx="1645920" cy="1371600"/>
          </a:xfrm>
          <a:prstGeom prst="rect">
            <a:avLst/>
          </a:prstGeom>
          <a:noFill/>
          <a:ln/>
        </p:spPr>
        <p:txBody>
          <a:bodyPr wrap="square" lIns="0" tIns="0" rIns="0" bIns="0" rtlCol="0" anchor="ctr"/>
          <a:lstStyle/>
          <a:p>
            <a:pPr algn="ctr" indent="0" marL="0">
              <a:buNone/>
            </a:pPr>
            <a:r>
              <a:rPr lang="en-US" sz="4400" dirty="0">
                <a:solidFill>
                  <a:srgbClr val="5DB5AC"/>
                </a:solidFill>
                <a:latin typeface="Georgia" pitchFamily="34" charset="0"/>
                <a:ea typeface="Georgia" pitchFamily="34" charset="-122"/>
                <a:cs typeface="Georgia" pitchFamily="34" charset="-120"/>
              </a:rPr>
              <a:t>S</a:t>
            </a:r>
            <a:endParaRPr lang="en-US" sz="4400" dirty="0"/>
          </a:p>
        </p:txBody>
      </p:sp>
      <p:sp>
        <p:nvSpPr>
          <p:cNvPr id="8" name="Text 6"/>
          <p:cNvSpPr/>
          <p:nvPr/>
        </p:nvSpPr>
        <p:spPr>
          <a:xfrm>
            <a:off x="365760" y="3337560"/>
            <a:ext cx="2651760" cy="274320"/>
          </a:xfrm>
          <a:prstGeom prst="rect">
            <a:avLst/>
          </a:prstGeom>
          <a:noFill/>
          <a:ln/>
        </p:spPr>
        <p:txBody>
          <a:bodyPr wrap="square" lIns="0" tIns="0" rIns="0" bIns="0" rtlCol="0" anchor="ctr"/>
          <a:lstStyle/>
          <a:p>
            <a:pPr indent="0" marL="0">
              <a:buNone/>
            </a:pPr>
            <a:r>
              <a:rPr lang="en-US" sz="1300" dirty="0">
                <a:solidFill>
                  <a:srgbClr val="F6F5F1"/>
                </a:solidFill>
                <a:latin typeface="Trebuchet MS" pitchFamily="34" charset="0"/>
                <a:ea typeface="Trebuchet MS" pitchFamily="34" charset="-122"/>
                <a:cs typeface="Trebuchet MS" pitchFamily="34" charset="-120"/>
              </a:rPr>
              <a:t>Selena</a:t>
            </a:r>
            <a:endParaRPr lang="en-US" sz="1300" dirty="0"/>
          </a:p>
        </p:txBody>
      </p:sp>
      <p:sp>
        <p:nvSpPr>
          <p:cNvPr id="9" name="Text 7"/>
          <p:cNvSpPr/>
          <p:nvPr/>
        </p:nvSpPr>
        <p:spPr>
          <a:xfrm>
            <a:off x="365760" y="3611880"/>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32</a:t>
            </a:r>
            <a:endParaRPr lang="en-US" sz="1000" dirty="0"/>
          </a:p>
        </p:txBody>
      </p:sp>
      <p:sp>
        <p:nvSpPr>
          <p:cNvPr id="10" name="Text 8"/>
          <p:cNvSpPr/>
          <p:nvPr/>
        </p:nvSpPr>
        <p:spPr>
          <a:xfrm>
            <a:off x="365760" y="3822192"/>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Full Time Staff · Vice President</a:t>
            </a:r>
            <a:endParaRPr lang="en-US" sz="1000" dirty="0"/>
          </a:p>
        </p:txBody>
      </p:sp>
      <p:sp>
        <p:nvSpPr>
          <p:cNvPr id="11" name="Text 9"/>
          <p:cNvSpPr/>
          <p:nvPr/>
        </p:nvSpPr>
        <p:spPr>
          <a:xfrm>
            <a:off x="365760" y="4032504"/>
            <a:ext cx="2651760" cy="228600"/>
          </a:xfrm>
          <a:prstGeom prst="rect">
            <a:avLst/>
          </a:prstGeom>
          <a:noFill/>
          <a:ln/>
        </p:spPr>
        <p:txBody>
          <a:bodyPr wrap="square" lIns="0" tIns="0" rIns="0" bIns="0" rtlCol="0" anchor="ctr"/>
          <a:lstStyle/>
          <a:p>
            <a:pPr indent="0" marL="0">
              <a:buNone/>
            </a:pPr>
            <a:r>
              <a:rPr lang="en-US" sz="1000" dirty="0">
                <a:solidFill>
                  <a:srgbClr val="888680"/>
                </a:solidFill>
                <a:latin typeface="Trebuchet MS" pitchFamily="34" charset="0"/>
                <a:ea typeface="Trebuchet MS" pitchFamily="34" charset="-122"/>
                <a:cs typeface="Trebuchet MS" pitchFamily="34" charset="-120"/>
              </a:rPr>
              <a:t>EOYDC Alum &amp; Success Story</a:t>
            </a:r>
            <a:endParaRPr lang="en-US" sz="1000" dirty="0"/>
          </a:p>
        </p:txBody>
      </p:sp>
      <p:sp>
        <p:nvSpPr>
          <p:cNvPr id="12" name="Shape 10"/>
          <p:cNvSpPr/>
          <p:nvPr/>
        </p:nvSpPr>
        <p:spPr>
          <a:xfrm>
            <a:off x="365760" y="4480560"/>
            <a:ext cx="2560320" cy="320040"/>
          </a:xfrm>
          <a:prstGeom prst="rect">
            <a:avLst/>
          </a:prstGeom>
          <a:solidFill>
            <a:srgbClr val="5DB5AC">
              <a:alpha val="15000"/>
            </a:srgbClr>
          </a:solidFill>
          <a:ln w="9525">
            <a:solidFill>
              <a:srgbClr val="5DB5AC">
                <a:alpha val="40000"/>
              </a:srgbClr>
            </a:solidFill>
            <a:prstDash val="solid"/>
          </a:ln>
        </p:spPr>
      </p:sp>
      <p:sp>
        <p:nvSpPr>
          <p:cNvPr id="13" name="Text 11"/>
          <p:cNvSpPr/>
          <p:nvPr/>
        </p:nvSpPr>
        <p:spPr>
          <a:xfrm>
            <a:off x="365760" y="4480560"/>
            <a:ext cx="2560320" cy="320040"/>
          </a:xfrm>
          <a:prstGeom prst="rect">
            <a:avLst/>
          </a:prstGeom>
          <a:noFill/>
          <a:ln/>
        </p:spPr>
        <p:txBody>
          <a:bodyPr wrap="square" lIns="0" tIns="0" rIns="0" bIns="0" rtlCol="0" anchor="ctr"/>
          <a:lstStyle/>
          <a:p>
            <a:pPr algn="ctr" indent="0" marL="0">
              <a:buNone/>
            </a:pPr>
            <a:r>
              <a:rPr lang="en-US" sz="800" b="1" spc="100" kern="0" dirty="0">
                <a:solidFill>
                  <a:srgbClr val="5DB5AC"/>
                </a:solidFill>
                <a:latin typeface="Trebuchet MS" pitchFamily="34" charset="0"/>
                <a:ea typeface="Trebuchet MS" pitchFamily="34" charset="-122"/>
                <a:cs typeface="Trebuchet MS" pitchFamily="34" charset="-120"/>
              </a:rPr>
              <a:t>Meaning: Community</a:t>
            </a:r>
            <a:endParaRPr lang="en-US" sz="800" dirty="0"/>
          </a:p>
        </p:txBody>
      </p:sp>
      <p:sp>
        <p:nvSpPr>
          <p:cNvPr id="14" name="Text 12"/>
          <p:cNvSpPr/>
          <p:nvPr/>
        </p:nvSpPr>
        <p:spPr>
          <a:xfrm>
            <a:off x="3474720" y="320040"/>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KEY TRAITS</a:t>
            </a:r>
            <a:endParaRPr lang="en-US" sz="700" dirty="0"/>
          </a:p>
        </p:txBody>
      </p:sp>
      <p:sp>
        <p:nvSpPr>
          <p:cNvPr id="15" name="Shape 13"/>
          <p:cNvSpPr/>
          <p:nvPr/>
        </p:nvSpPr>
        <p:spPr>
          <a:xfrm>
            <a:off x="3474720" y="566928"/>
            <a:ext cx="5394960" cy="0"/>
          </a:xfrm>
          <a:prstGeom prst="line">
            <a:avLst/>
          </a:prstGeom>
          <a:noFill/>
          <a:ln w="9525">
            <a:solidFill>
              <a:srgbClr val="2E2E2A"/>
            </a:solidFill>
            <a:prstDash val="solid"/>
          </a:ln>
        </p:spPr>
      </p:sp>
      <p:sp>
        <p:nvSpPr>
          <p:cNvPr id="16" name="Shape 14"/>
          <p:cNvSpPr/>
          <p:nvPr/>
        </p:nvSpPr>
        <p:spPr>
          <a:xfrm>
            <a:off x="3474720" y="685800"/>
            <a:ext cx="36576" cy="502920"/>
          </a:xfrm>
          <a:prstGeom prst="rect">
            <a:avLst/>
          </a:prstGeom>
          <a:solidFill>
            <a:srgbClr val="5DB5AC"/>
          </a:solidFill>
          <a:ln/>
        </p:spPr>
      </p:sp>
      <p:sp>
        <p:nvSpPr>
          <p:cNvPr id="17" name="Text 15"/>
          <p:cNvSpPr/>
          <p:nvPr/>
        </p:nvSpPr>
        <p:spPr>
          <a:xfrm>
            <a:off x="3703320" y="722376"/>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Motivated by bragging rights in the competition and leading by example</a:t>
            </a:r>
            <a:endParaRPr lang="en-US" sz="1050" dirty="0"/>
          </a:p>
        </p:txBody>
      </p:sp>
      <p:sp>
        <p:nvSpPr>
          <p:cNvPr id="18" name="Shape 16"/>
          <p:cNvSpPr/>
          <p:nvPr/>
        </p:nvSpPr>
        <p:spPr>
          <a:xfrm>
            <a:off x="3474720" y="1399032"/>
            <a:ext cx="36576" cy="502920"/>
          </a:xfrm>
          <a:prstGeom prst="rect">
            <a:avLst/>
          </a:prstGeom>
          <a:solidFill>
            <a:srgbClr val="5DB5AC"/>
          </a:solidFill>
          <a:ln/>
        </p:spPr>
      </p:sp>
      <p:sp>
        <p:nvSpPr>
          <p:cNvPr id="19" name="Text 17"/>
          <p:cNvSpPr/>
          <p:nvPr/>
        </p:nvSpPr>
        <p:spPr>
          <a:xfrm>
            <a:off x="3703320" y="1435608"/>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Has a network of friends and family connected to EOYDC — eager to support</a:t>
            </a:r>
            <a:endParaRPr lang="en-US" sz="1050" dirty="0"/>
          </a:p>
        </p:txBody>
      </p:sp>
      <p:sp>
        <p:nvSpPr>
          <p:cNvPr id="20" name="Shape 18"/>
          <p:cNvSpPr/>
          <p:nvPr/>
        </p:nvSpPr>
        <p:spPr>
          <a:xfrm>
            <a:off x="3474720" y="2112264"/>
            <a:ext cx="36576" cy="502920"/>
          </a:xfrm>
          <a:prstGeom prst="rect">
            <a:avLst/>
          </a:prstGeom>
          <a:solidFill>
            <a:srgbClr val="5DB5AC"/>
          </a:solidFill>
          <a:ln/>
        </p:spPr>
      </p:sp>
      <p:sp>
        <p:nvSpPr>
          <p:cNvPr id="21" name="Text 19"/>
          <p:cNvSpPr/>
          <p:nvPr/>
        </p:nvSpPr>
        <p:spPr>
          <a:xfrm>
            <a:off x="3703320" y="2148840"/>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Assists with grant reporting; added campaign pressure increases stress levels</a:t>
            </a:r>
            <a:endParaRPr lang="en-US" sz="1050" dirty="0"/>
          </a:p>
        </p:txBody>
      </p:sp>
      <p:sp>
        <p:nvSpPr>
          <p:cNvPr id="22" name="Shape 20"/>
          <p:cNvSpPr/>
          <p:nvPr/>
        </p:nvSpPr>
        <p:spPr>
          <a:xfrm>
            <a:off x="3474720" y="2825496"/>
            <a:ext cx="36576" cy="502920"/>
          </a:xfrm>
          <a:prstGeom prst="rect">
            <a:avLst/>
          </a:prstGeom>
          <a:solidFill>
            <a:srgbClr val="5DB5AC"/>
          </a:solidFill>
          <a:ln/>
        </p:spPr>
      </p:sp>
      <p:sp>
        <p:nvSpPr>
          <p:cNvPr id="23" name="Text 21"/>
          <p:cNvSpPr/>
          <p:nvPr/>
        </p:nvSpPr>
        <p:spPr>
          <a:xfrm>
            <a:off x="3703320" y="2862072"/>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Motivation to fundraise rooted in the cause she believes in, not personal gain</a:t>
            </a:r>
            <a:endParaRPr lang="en-US" sz="1050" dirty="0"/>
          </a:p>
        </p:txBody>
      </p:sp>
      <p:sp>
        <p:nvSpPr>
          <p:cNvPr id="24" name="Shape 22"/>
          <p:cNvSpPr/>
          <p:nvPr/>
        </p:nvSpPr>
        <p:spPr>
          <a:xfrm>
            <a:off x="3474720" y="3538728"/>
            <a:ext cx="36576" cy="502920"/>
          </a:xfrm>
          <a:prstGeom prst="rect">
            <a:avLst/>
          </a:prstGeom>
          <a:solidFill>
            <a:srgbClr val="5DB5AC"/>
          </a:solidFill>
          <a:ln/>
        </p:spPr>
      </p:sp>
      <p:sp>
        <p:nvSpPr>
          <p:cNvPr id="25" name="Text 23"/>
          <p:cNvSpPr/>
          <p:nvPr/>
        </p:nvSpPr>
        <p:spPr>
          <a:xfrm>
            <a:off x="3703320" y="3575304"/>
            <a:ext cx="5212080" cy="566928"/>
          </a:xfrm>
          <a:prstGeom prst="rect">
            <a:avLst/>
          </a:prstGeom>
          <a:noFill/>
          <a:ln/>
        </p:spPr>
        <p:txBody>
          <a:bodyPr wrap="square" lIns="0" tIns="0" rIns="0" bIns="0" rtlCol="0" anchor="ctr"/>
          <a:lstStyle/>
          <a:p>
            <a:pPr indent="0" marL="0">
              <a:lnSpc>
                <a:spcPct val="135000"/>
              </a:lnSpc>
              <a:buNone/>
            </a:pPr>
            <a:r>
              <a:rPr lang="en-US" sz="1050" dirty="0">
                <a:solidFill>
                  <a:srgbClr val="B8B5AE"/>
                </a:solidFill>
                <a:latin typeface="Trebuchet MS" pitchFamily="34" charset="0"/>
                <a:ea typeface="Trebuchet MS" pitchFamily="34" charset="-122"/>
                <a:cs typeface="Trebuchet MS" pitchFamily="34" charset="-120"/>
              </a:rPr>
              <a:t>Tech savvy; smartphone primary for communications and financial transactions</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41412"/>
        </a:solidFill>
      </p:bgPr>
    </p:bg>
    <p:spTree>
      <p:nvGrpSpPr>
        <p:cNvPr id="1" name=""/>
        <p:cNvGrpSpPr/>
        <p:nvPr/>
      </p:nvGrpSpPr>
      <p:grpSpPr>
        <a:xfrm>
          <a:off x="0" y="0"/>
          <a:ext cx="0" cy="0"/>
          <a:chOff x="0" y="0"/>
          <a:chExt cx="0" cy="0"/>
        </a:xfrm>
      </p:grpSpPr>
      <p:sp>
        <p:nvSpPr>
          <p:cNvPr id="2" name="Text 0"/>
          <p:cNvSpPr/>
          <p:nvPr/>
        </p:nvSpPr>
        <p:spPr>
          <a:xfrm>
            <a:off x="457200" y="256032"/>
            <a:ext cx="548640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RESEARCH PHASE</a:t>
            </a:r>
            <a:endParaRPr lang="en-US" sz="700" dirty="0"/>
          </a:p>
        </p:txBody>
      </p:sp>
      <p:sp>
        <p:nvSpPr>
          <p:cNvPr id="3" name="Text 1"/>
          <p:cNvSpPr/>
          <p:nvPr/>
        </p:nvSpPr>
        <p:spPr>
          <a:xfrm>
            <a:off x="457200" y="411480"/>
            <a:ext cx="4572000" cy="1097280"/>
          </a:xfrm>
          <a:prstGeom prst="rect">
            <a:avLst/>
          </a:prstGeom>
          <a:noFill/>
          <a:ln/>
        </p:spPr>
        <p:txBody>
          <a:bodyPr wrap="square" lIns="0" tIns="0" rIns="0" bIns="0" rtlCol="0" anchor="ctr"/>
          <a:lstStyle/>
          <a:p>
            <a:pPr indent="0" marL="0">
              <a:buNone/>
            </a:pPr>
            <a:r>
              <a:rPr lang="en-US" sz="3800" dirty="0">
                <a:solidFill>
                  <a:srgbClr val="F6F5F1"/>
                </a:solidFill>
                <a:latin typeface="Georgia" pitchFamily="34" charset="0"/>
                <a:ea typeface="Georgia" pitchFamily="34" charset="-122"/>
                <a:cs typeface="Georgia" pitchFamily="34" charset="-120"/>
              </a:rPr>
              <a:t>Discovery</a:t>
            </a:r>
            <a:endParaRPr lang="en-US" sz="3800" dirty="0"/>
          </a:p>
        </p:txBody>
      </p:sp>
      <p:sp>
        <p:nvSpPr>
          <p:cNvPr id="4" name="Shape 2"/>
          <p:cNvSpPr/>
          <p:nvPr/>
        </p:nvSpPr>
        <p:spPr>
          <a:xfrm>
            <a:off x="457200" y="1417320"/>
            <a:ext cx="3749040" cy="3383280"/>
          </a:xfrm>
          <a:prstGeom prst="rect">
            <a:avLst/>
          </a:prstGeom>
          <a:solidFill>
            <a:srgbClr val="3A8A82">
              <a:alpha val="10000"/>
            </a:srgbClr>
          </a:solidFill>
          <a:ln w="12700">
            <a:solidFill>
              <a:srgbClr val="3A8A82">
                <a:alpha val="50000"/>
              </a:srgbClr>
            </a:solidFill>
            <a:prstDash val="solid"/>
          </a:ln>
        </p:spPr>
      </p:sp>
      <p:sp>
        <p:nvSpPr>
          <p:cNvPr id="5" name="Shape 3"/>
          <p:cNvSpPr/>
          <p:nvPr/>
        </p:nvSpPr>
        <p:spPr>
          <a:xfrm>
            <a:off x="457200" y="1417320"/>
            <a:ext cx="64008" cy="3383280"/>
          </a:xfrm>
          <a:prstGeom prst="rect">
            <a:avLst/>
          </a:prstGeom>
          <a:solidFill>
            <a:srgbClr val="3A8A82"/>
          </a:solidFill>
          <a:ln/>
        </p:spPr>
      </p:sp>
      <p:sp>
        <p:nvSpPr>
          <p:cNvPr id="6" name="Text 4"/>
          <p:cNvSpPr/>
          <p:nvPr/>
        </p:nvSpPr>
        <p:spPr>
          <a:xfrm>
            <a:off x="685800" y="1554480"/>
            <a:ext cx="3200400" cy="182880"/>
          </a:xfrm>
          <a:prstGeom prst="rect">
            <a:avLst/>
          </a:prstGeom>
          <a:noFill/>
          <a:ln/>
        </p:spPr>
        <p:txBody>
          <a:bodyPr wrap="square" lIns="0" tIns="0" rIns="0" bIns="0" rtlCol="0" anchor="ctr"/>
          <a:lstStyle/>
          <a:p>
            <a:pPr indent="0" marL="0">
              <a:buNone/>
            </a:pPr>
            <a:r>
              <a:rPr lang="en-US" sz="700" b="1" spc="500" kern="0" dirty="0">
                <a:solidFill>
                  <a:srgbClr val="5DB5AC"/>
                </a:solidFill>
                <a:latin typeface="Trebuchet MS" pitchFamily="34" charset="0"/>
                <a:ea typeface="Trebuchet MS" pitchFamily="34" charset="-122"/>
                <a:cs typeface="Trebuchet MS" pitchFamily="34" charset="-120"/>
              </a:rPr>
              <a:t>PROBLEM STATEMENT</a:t>
            </a:r>
            <a:endParaRPr lang="en-US" sz="700" dirty="0"/>
          </a:p>
        </p:txBody>
      </p:sp>
      <p:sp>
        <p:nvSpPr>
          <p:cNvPr id="7" name="Text 5"/>
          <p:cNvSpPr/>
          <p:nvPr/>
        </p:nvSpPr>
        <p:spPr>
          <a:xfrm>
            <a:off x="685800" y="1828800"/>
            <a:ext cx="3291840" cy="2651760"/>
          </a:xfrm>
          <a:prstGeom prst="rect">
            <a:avLst/>
          </a:prstGeom>
          <a:noFill/>
          <a:ln/>
        </p:spPr>
        <p:txBody>
          <a:bodyPr wrap="square" lIns="0" tIns="0" rIns="0" bIns="0" rtlCol="0" anchor="ctr"/>
          <a:lstStyle/>
          <a:p>
            <a:pPr indent="0" marL="0">
              <a:lnSpc>
                <a:spcPct val="155000"/>
              </a:lnSpc>
              <a:buNone/>
            </a:pPr>
            <a:r>
              <a:rPr lang="en-US" sz="1150" i="1" dirty="0">
                <a:solidFill>
                  <a:srgbClr val="D0CDC8"/>
                </a:solidFill>
                <a:latin typeface="Georgia" pitchFamily="34" charset="0"/>
                <a:ea typeface="Georgia" pitchFamily="34" charset="-122"/>
                <a:cs typeface="Georgia" pitchFamily="34" charset="-120"/>
              </a:rPr>
              <a:t>EOYDC relies heavily on grants for funding. The CEO and small staff were under constant pressure to meet submission timelines and reporting standards. We needed to relieve this pressure while building a new, sustainable income stream. $15,000 would make a holiday giving campaign worthwhile.</a:t>
            </a:r>
            <a:endParaRPr lang="en-US" sz="1150" dirty="0"/>
          </a:p>
        </p:txBody>
      </p:sp>
      <p:sp>
        <p:nvSpPr>
          <p:cNvPr id="8" name="Text 6"/>
          <p:cNvSpPr/>
          <p:nvPr/>
        </p:nvSpPr>
        <p:spPr>
          <a:xfrm>
            <a:off x="4526280" y="1417320"/>
            <a:ext cx="4389120" cy="182880"/>
          </a:xfrm>
          <a:prstGeom prst="rect">
            <a:avLst/>
          </a:prstGeom>
          <a:noFill/>
          <a:ln/>
        </p:spPr>
        <p:txBody>
          <a:bodyPr wrap="square" lIns="0" tIns="0" rIns="0" bIns="0" rtlCol="0" anchor="ctr"/>
          <a:lstStyle/>
          <a:p>
            <a:pPr indent="0" marL="0">
              <a:buNone/>
            </a:pPr>
            <a:r>
              <a:rPr lang="en-US" sz="700" b="1" spc="500" kern="0" dirty="0">
                <a:solidFill>
                  <a:srgbClr val="888680"/>
                </a:solidFill>
                <a:latin typeface="Trebuchet MS" pitchFamily="34" charset="0"/>
                <a:ea typeface="Trebuchet MS" pitchFamily="34" charset="-122"/>
                <a:cs typeface="Trebuchet MS" pitchFamily="34" charset="-120"/>
              </a:rPr>
              <a:t>KEY INSIGHTS</a:t>
            </a:r>
            <a:endParaRPr lang="en-US" sz="700" dirty="0"/>
          </a:p>
        </p:txBody>
      </p:sp>
      <p:sp>
        <p:nvSpPr>
          <p:cNvPr id="9" name="Shape 7"/>
          <p:cNvSpPr/>
          <p:nvPr/>
        </p:nvSpPr>
        <p:spPr>
          <a:xfrm>
            <a:off x="4526280" y="1737360"/>
            <a:ext cx="2148840" cy="914400"/>
          </a:xfrm>
          <a:prstGeom prst="rect">
            <a:avLst/>
          </a:prstGeom>
          <a:solidFill>
            <a:srgbClr val="1E1E1C"/>
          </a:solidFill>
          <a:ln w="6350">
            <a:solidFill>
              <a:srgbClr val="2E2E2A"/>
            </a:solidFill>
            <a:prstDash val="solid"/>
          </a:ln>
        </p:spPr>
      </p:sp>
      <p:sp>
        <p:nvSpPr>
          <p:cNvPr id="10" name="Text 8"/>
          <p:cNvSpPr/>
          <p:nvPr/>
        </p:nvSpPr>
        <p:spPr>
          <a:xfrm>
            <a:off x="4663440" y="182880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01</a:t>
            </a:r>
            <a:endParaRPr lang="en-US" sz="1400" dirty="0"/>
          </a:p>
        </p:txBody>
      </p:sp>
      <p:sp>
        <p:nvSpPr>
          <p:cNvPr id="11" name="Text 9"/>
          <p:cNvSpPr/>
          <p:nvPr/>
        </p:nvSpPr>
        <p:spPr>
          <a:xfrm>
            <a:off x="4663440" y="208483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EOYDC had never run a formal campaign engaging supporters for individual donations.</a:t>
            </a:r>
            <a:endParaRPr lang="en-US" sz="850" dirty="0"/>
          </a:p>
        </p:txBody>
      </p:sp>
      <p:sp>
        <p:nvSpPr>
          <p:cNvPr id="12" name="Shape 10"/>
          <p:cNvSpPr/>
          <p:nvPr/>
        </p:nvSpPr>
        <p:spPr>
          <a:xfrm>
            <a:off x="6903720" y="1737360"/>
            <a:ext cx="2148840" cy="914400"/>
          </a:xfrm>
          <a:prstGeom prst="rect">
            <a:avLst/>
          </a:prstGeom>
          <a:solidFill>
            <a:srgbClr val="1E1E1C"/>
          </a:solidFill>
          <a:ln w="6350">
            <a:solidFill>
              <a:srgbClr val="2E2E2A"/>
            </a:solidFill>
            <a:prstDash val="solid"/>
          </a:ln>
        </p:spPr>
      </p:sp>
      <p:sp>
        <p:nvSpPr>
          <p:cNvPr id="13" name="Text 11"/>
          <p:cNvSpPr/>
          <p:nvPr/>
        </p:nvSpPr>
        <p:spPr>
          <a:xfrm>
            <a:off x="7040880" y="182880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02</a:t>
            </a:r>
            <a:endParaRPr lang="en-US" sz="1400" dirty="0"/>
          </a:p>
        </p:txBody>
      </p:sp>
      <p:sp>
        <p:nvSpPr>
          <p:cNvPr id="14" name="Text 12"/>
          <p:cNvSpPr/>
          <p:nvPr/>
        </p:nvSpPr>
        <p:spPr>
          <a:xfrm>
            <a:off x="7040880" y="208483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Staff and Advisory Committee were the strongest connection to individual funders.</a:t>
            </a:r>
            <a:endParaRPr lang="en-US" sz="850" dirty="0"/>
          </a:p>
        </p:txBody>
      </p:sp>
      <p:sp>
        <p:nvSpPr>
          <p:cNvPr id="15" name="Shape 13"/>
          <p:cNvSpPr/>
          <p:nvPr/>
        </p:nvSpPr>
        <p:spPr>
          <a:xfrm>
            <a:off x="4526280" y="2788920"/>
            <a:ext cx="2148840" cy="914400"/>
          </a:xfrm>
          <a:prstGeom prst="rect">
            <a:avLst/>
          </a:prstGeom>
          <a:solidFill>
            <a:srgbClr val="1E1E1C"/>
          </a:solidFill>
          <a:ln w="6350">
            <a:solidFill>
              <a:srgbClr val="2E2E2A"/>
            </a:solidFill>
            <a:prstDash val="solid"/>
          </a:ln>
        </p:spPr>
      </p:sp>
      <p:sp>
        <p:nvSpPr>
          <p:cNvPr id="16" name="Text 14"/>
          <p:cNvSpPr/>
          <p:nvPr/>
        </p:nvSpPr>
        <p:spPr>
          <a:xfrm>
            <a:off x="4663440" y="288036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03</a:t>
            </a:r>
            <a:endParaRPr lang="en-US" sz="1400" dirty="0"/>
          </a:p>
        </p:txBody>
      </p:sp>
      <p:sp>
        <p:nvSpPr>
          <p:cNvPr id="17" name="Text 15"/>
          <p:cNvSpPr/>
          <p:nvPr/>
        </p:nvSpPr>
        <p:spPr>
          <a:xfrm>
            <a:off x="4663440" y="313639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An engaged network wanted to support financially but had never been asked.</a:t>
            </a:r>
            <a:endParaRPr lang="en-US" sz="850" dirty="0"/>
          </a:p>
        </p:txBody>
      </p:sp>
      <p:sp>
        <p:nvSpPr>
          <p:cNvPr id="18" name="Shape 16"/>
          <p:cNvSpPr/>
          <p:nvPr/>
        </p:nvSpPr>
        <p:spPr>
          <a:xfrm>
            <a:off x="6903720" y="2788920"/>
            <a:ext cx="2148840" cy="914400"/>
          </a:xfrm>
          <a:prstGeom prst="rect">
            <a:avLst/>
          </a:prstGeom>
          <a:solidFill>
            <a:srgbClr val="1E1E1C"/>
          </a:solidFill>
          <a:ln w="6350">
            <a:solidFill>
              <a:srgbClr val="2E2E2A"/>
            </a:solidFill>
            <a:prstDash val="solid"/>
          </a:ln>
        </p:spPr>
      </p:sp>
      <p:sp>
        <p:nvSpPr>
          <p:cNvPr id="19" name="Text 17"/>
          <p:cNvSpPr/>
          <p:nvPr/>
        </p:nvSpPr>
        <p:spPr>
          <a:xfrm>
            <a:off x="7040880" y="288036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04</a:t>
            </a:r>
            <a:endParaRPr lang="en-US" sz="1400" dirty="0"/>
          </a:p>
        </p:txBody>
      </p:sp>
      <p:sp>
        <p:nvSpPr>
          <p:cNvPr id="20" name="Text 18"/>
          <p:cNvSpPr/>
          <p:nvPr/>
        </p:nvSpPr>
        <p:spPr>
          <a:xfrm>
            <a:off x="7040880" y="313639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A clear dollar goal tied to a tangible outcome significantly increases success.</a:t>
            </a:r>
            <a:endParaRPr lang="en-US" sz="850" dirty="0"/>
          </a:p>
        </p:txBody>
      </p:sp>
      <p:sp>
        <p:nvSpPr>
          <p:cNvPr id="21" name="Shape 19"/>
          <p:cNvSpPr/>
          <p:nvPr/>
        </p:nvSpPr>
        <p:spPr>
          <a:xfrm>
            <a:off x="4526280" y="3840480"/>
            <a:ext cx="2148840" cy="914400"/>
          </a:xfrm>
          <a:prstGeom prst="rect">
            <a:avLst/>
          </a:prstGeom>
          <a:solidFill>
            <a:srgbClr val="1E1E1C"/>
          </a:solidFill>
          <a:ln w="6350">
            <a:solidFill>
              <a:srgbClr val="2E2E2A"/>
            </a:solidFill>
            <a:prstDash val="solid"/>
          </a:ln>
        </p:spPr>
      </p:sp>
      <p:sp>
        <p:nvSpPr>
          <p:cNvPr id="22" name="Text 20"/>
          <p:cNvSpPr/>
          <p:nvPr/>
        </p:nvSpPr>
        <p:spPr>
          <a:xfrm>
            <a:off x="4663440" y="393192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05</a:t>
            </a:r>
            <a:endParaRPr lang="en-US" sz="1400" dirty="0"/>
          </a:p>
        </p:txBody>
      </p:sp>
      <p:sp>
        <p:nvSpPr>
          <p:cNvPr id="23" name="Text 21"/>
          <p:cNvSpPr/>
          <p:nvPr/>
        </p:nvSpPr>
        <p:spPr>
          <a:xfrm>
            <a:off x="4663440" y="418795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Paper-only materials created a barrier to easy giving — no online platform existed.</a:t>
            </a:r>
            <a:endParaRPr lang="en-US" sz="850" dirty="0"/>
          </a:p>
        </p:txBody>
      </p:sp>
      <p:sp>
        <p:nvSpPr>
          <p:cNvPr id="24" name="Shape 22"/>
          <p:cNvSpPr/>
          <p:nvPr/>
        </p:nvSpPr>
        <p:spPr>
          <a:xfrm>
            <a:off x="6903720" y="3840480"/>
            <a:ext cx="2148840" cy="914400"/>
          </a:xfrm>
          <a:prstGeom prst="rect">
            <a:avLst/>
          </a:prstGeom>
          <a:solidFill>
            <a:srgbClr val="1E1E1C"/>
          </a:solidFill>
          <a:ln w="6350">
            <a:solidFill>
              <a:srgbClr val="2E2E2A"/>
            </a:solidFill>
            <a:prstDash val="solid"/>
          </a:ln>
        </p:spPr>
      </p:sp>
      <p:sp>
        <p:nvSpPr>
          <p:cNvPr id="25" name="Text 23"/>
          <p:cNvSpPr/>
          <p:nvPr/>
        </p:nvSpPr>
        <p:spPr>
          <a:xfrm>
            <a:off x="7040880" y="3931920"/>
            <a:ext cx="365760" cy="274320"/>
          </a:xfrm>
          <a:prstGeom prst="rect">
            <a:avLst/>
          </a:prstGeom>
          <a:noFill/>
          <a:ln/>
        </p:spPr>
        <p:txBody>
          <a:bodyPr wrap="square" lIns="0" tIns="0" rIns="0" bIns="0" rtlCol="0" anchor="ctr"/>
          <a:lstStyle/>
          <a:p>
            <a:pPr indent="0" marL="0">
              <a:buNone/>
            </a:pPr>
            <a:r>
              <a:rPr lang="en-US" sz="1400" dirty="0">
                <a:solidFill>
                  <a:srgbClr val="3A8A82"/>
                </a:solidFill>
                <a:latin typeface="Georgia" pitchFamily="34" charset="0"/>
                <a:ea typeface="Georgia" pitchFamily="34" charset="-122"/>
                <a:cs typeface="Georgia" pitchFamily="34" charset="-120"/>
              </a:rPr>
              <a:t>06</a:t>
            </a:r>
            <a:endParaRPr lang="en-US" sz="1400" dirty="0"/>
          </a:p>
        </p:txBody>
      </p:sp>
      <p:sp>
        <p:nvSpPr>
          <p:cNvPr id="26" name="Text 24"/>
          <p:cNvSpPr/>
          <p:nvPr/>
        </p:nvSpPr>
        <p:spPr>
          <a:xfrm>
            <a:off x="7040880" y="4187952"/>
            <a:ext cx="1920240" cy="512064"/>
          </a:xfrm>
          <a:prstGeom prst="rect">
            <a:avLst/>
          </a:prstGeom>
          <a:noFill/>
          <a:ln/>
        </p:spPr>
        <p:txBody>
          <a:bodyPr wrap="square" lIns="0" tIns="0" rIns="0" bIns="0" rtlCol="0" anchor="ctr"/>
          <a:lstStyle/>
          <a:p>
            <a:pPr indent="0" marL="0">
              <a:lnSpc>
                <a:spcPct val="125000"/>
              </a:lnSpc>
              <a:buNone/>
            </a:pPr>
            <a:r>
              <a:rPr lang="en-US" sz="850" dirty="0">
                <a:solidFill>
                  <a:srgbClr val="A09E9A"/>
                </a:solidFill>
                <a:latin typeface="Trebuchet MS" pitchFamily="34" charset="0"/>
                <a:ea typeface="Trebuchet MS" pitchFamily="34" charset="-122"/>
                <a:cs typeface="Trebuchet MS" pitchFamily="34" charset="-120"/>
              </a:rPr>
              <a:t>Peer-to-peer fundraising platforms measurably increase campaign success.</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#closethegap — Service Design Overview</dc:title>
  <dc:subject>PptxGenJS Presentation</dc:subject>
  <dc:creator>Cara A. Brown, MBA</dc:creator>
  <cp:lastModifiedBy>Cara A. Brown, MBA</cp:lastModifiedBy>
  <cp:revision>1</cp:revision>
  <dcterms:created xsi:type="dcterms:W3CDTF">2026-04-30T22:17:16Z</dcterms:created>
  <dcterms:modified xsi:type="dcterms:W3CDTF">2026-04-30T22:17:16Z</dcterms:modified>
</cp:coreProperties>
</file>